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86" r:id="rId12"/>
    <p:sldId id="287" r:id="rId13"/>
    <p:sldId id="266" r:id="rId14"/>
    <p:sldId id="267" r:id="rId15"/>
    <p:sldId id="268" r:id="rId16"/>
    <p:sldId id="28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1452"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bg-BG"/>
  <c:chart>
    <c:title>
      <c:tx>
        <c:rich>
          <a:bodyPr/>
          <a:lstStyle/>
          <a:p>
            <a:pPr>
              <a:defRPr/>
            </a:pPr>
            <a:r>
              <a:rPr lang="en-US" dirty="0">
                <a:latin typeface="Arial Narrow" pitchFamily="34" charset="0"/>
              </a:rPr>
              <a:t>Total Macedonian </a:t>
            </a:r>
            <a:r>
              <a:rPr lang="en-US" dirty="0" smtClean="0">
                <a:latin typeface="Arial Narrow" pitchFamily="34" charset="0"/>
              </a:rPr>
              <a:t>citizens </a:t>
            </a:r>
          </a:p>
          <a:p>
            <a:pPr>
              <a:defRPr/>
            </a:pPr>
            <a:r>
              <a:rPr lang="en-US" dirty="0" smtClean="0">
                <a:latin typeface="Arial Narrow" pitchFamily="34" charset="0"/>
              </a:rPr>
              <a:t>working </a:t>
            </a:r>
            <a:r>
              <a:rPr lang="en-US" dirty="0">
                <a:latin typeface="Arial Narrow" pitchFamily="34" charset="0"/>
              </a:rPr>
              <a:t>and residing in Switzerland</a:t>
            </a:r>
          </a:p>
        </c:rich>
      </c:tx>
      <c:layout/>
    </c:title>
    <c:plotArea>
      <c:layout>
        <c:manualLayout>
          <c:layoutTarget val="inner"/>
          <c:xMode val="edge"/>
          <c:yMode val="edge"/>
          <c:x val="9.6375420177741089E-2"/>
          <c:y val="0.18806191839656425"/>
          <c:w val="0.89587615692775269"/>
          <c:h val="0.64142646941859638"/>
        </c:manualLayout>
      </c:layout>
      <c:lineChart>
        <c:grouping val="standard"/>
        <c:ser>
          <c:idx val="0"/>
          <c:order val="0"/>
          <c:tx>
            <c:strRef>
              <c:f>Sheet1!$B$1</c:f>
              <c:strCache>
                <c:ptCount val="1"/>
                <c:pt idx="0">
                  <c:v>Total Macedonian cytizens working and residing in Switzerland</c:v>
                </c:pt>
              </c:strCache>
            </c:strRef>
          </c:tx>
          <c:dLbls>
            <c:txPr>
              <a:bodyPr/>
              <a:lstStyle/>
              <a:p>
                <a:pPr>
                  <a:defRPr sz="1100">
                    <a:latin typeface="Arial Narrow" pitchFamily="34" charset="0"/>
                  </a:defRPr>
                </a:pPr>
                <a:endParaRPr lang="bg-BG"/>
              </a:p>
            </c:txPr>
            <c:dLblPos val="t"/>
            <c:showVal val="1"/>
          </c:dLbls>
          <c:cat>
            <c:numRef>
              <c:f>Sheet1!$A$2:$A$20</c:f>
              <c:numCache>
                <c:formatCode>General</c:formatCode>
                <c:ptCount val="19"/>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numCache>
            </c:numRef>
          </c:cat>
          <c:val>
            <c:numRef>
              <c:f>Sheet1!$B$2:$B$20</c:f>
              <c:numCache>
                <c:formatCode>General</c:formatCode>
                <c:ptCount val="19"/>
                <c:pt idx="0">
                  <c:v>24891</c:v>
                </c:pt>
                <c:pt idx="1">
                  <c:v>39540</c:v>
                </c:pt>
                <c:pt idx="2">
                  <c:v>45234</c:v>
                </c:pt>
                <c:pt idx="3">
                  <c:v>48604</c:v>
                </c:pt>
                <c:pt idx="4">
                  <c:v>51142</c:v>
                </c:pt>
                <c:pt idx="5">
                  <c:v>54042</c:v>
                </c:pt>
                <c:pt idx="6">
                  <c:v>56092</c:v>
                </c:pt>
                <c:pt idx="7">
                  <c:v>58549</c:v>
                </c:pt>
                <c:pt idx="8">
                  <c:v>59926</c:v>
                </c:pt>
                <c:pt idx="9">
                  <c:v>60676</c:v>
                </c:pt>
                <c:pt idx="10">
                  <c:v>61008</c:v>
                </c:pt>
                <c:pt idx="11">
                  <c:v>60898</c:v>
                </c:pt>
                <c:pt idx="12">
                  <c:v>60362</c:v>
                </c:pt>
                <c:pt idx="13">
                  <c:v>60184</c:v>
                </c:pt>
                <c:pt idx="14">
                  <c:v>59909</c:v>
                </c:pt>
                <c:pt idx="15">
                  <c:v>60043</c:v>
                </c:pt>
                <c:pt idx="16">
                  <c:v>60426</c:v>
                </c:pt>
                <c:pt idx="17">
                  <c:v>60741</c:v>
                </c:pt>
                <c:pt idx="18">
                  <c:v>61668</c:v>
                </c:pt>
              </c:numCache>
            </c:numRef>
          </c:val>
        </c:ser>
        <c:dLbls>
          <c:showVal val="1"/>
        </c:dLbls>
        <c:marker val="1"/>
        <c:axId val="89951232"/>
        <c:axId val="93909760"/>
      </c:lineChart>
      <c:catAx>
        <c:axId val="89951232"/>
        <c:scaling>
          <c:orientation val="minMax"/>
        </c:scaling>
        <c:axPos val="b"/>
        <c:numFmt formatCode="General" sourceLinked="1"/>
        <c:tickLblPos val="nextTo"/>
        <c:txPr>
          <a:bodyPr/>
          <a:lstStyle/>
          <a:p>
            <a:pPr>
              <a:defRPr sz="1900">
                <a:latin typeface="Arial Narrow" pitchFamily="34" charset="0"/>
              </a:defRPr>
            </a:pPr>
            <a:endParaRPr lang="bg-BG"/>
          </a:p>
        </c:txPr>
        <c:crossAx val="93909760"/>
        <c:crosses val="autoZero"/>
        <c:auto val="1"/>
        <c:lblAlgn val="ctr"/>
        <c:lblOffset val="100"/>
      </c:catAx>
      <c:valAx>
        <c:axId val="93909760"/>
        <c:scaling>
          <c:orientation val="minMax"/>
        </c:scaling>
        <c:axPos val="l"/>
        <c:majorGridlines/>
        <c:numFmt formatCode="General" sourceLinked="1"/>
        <c:tickLblPos val="nextTo"/>
        <c:txPr>
          <a:bodyPr/>
          <a:lstStyle/>
          <a:p>
            <a:pPr>
              <a:defRPr sz="1900">
                <a:latin typeface="Arial Narrow" pitchFamily="34" charset="0"/>
              </a:defRPr>
            </a:pPr>
            <a:endParaRPr lang="bg-BG"/>
          </a:p>
        </c:txPr>
        <c:crossAx val="89951232"/>
        <c:crosses val="autoZero"/>
        <c:crossBetween val="between"/>
      </c:valAx>
    </c:plotArea>
    <c:plotVisOnly val="1"/>
  </c:chart>
  <c:txPr>
    <a:bodyPr/>
    <a:lstStyle/>
    <a:p>
      <a:pPr>
        <a:defRPr sz="1800"/>
      </a:pPr>
      <a:endParaRPr lang="bg-BG"/>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bg-BG"/>
  <c:chart>
    <c:title>
      <c:tx>
        <c:rich>
          <a:bodyPr/>
          <a:lstStyle/>
          <a:p>
            <a:pPr>
              <a:defRPr/>
            </a:pPr>
            <a:r>
              <a:rPr lang="en-US" sz="2000" dirty="0">
                <a:latin typeface="Arial Narrow" pitchFamily="34" charset="0"/>
              </a:rPr>
              <a:t>Macedonian citizens in Switzerland by </a:t>
            </a:r>
            <a:r>
              <a:rPr lang="en-US" sz="2000" dirty="0" smtClean="0">
                <a:latin typeface="Arial Narrow" pitchFamily="34" charset="0"/>
              </a:rPr>
              <a:t>ethnic affiliation, </a:t>
            </a:r>
            <a:r>
              <a:rPr lang="en-US" sz="2000" dirty="0">
                <a:latin typeface="Arial Narrow" pitchFamily="34" charset="0"/>
              </a:rPr>
              <a:t>1994 </a:t>
            </a:r>
            <a:endParaRPr lang="en-US" sz="2000" dirty="0" smtClean="0">
              <a:latin typeface="Arial Narrow" pitchFamily="34" charset="0"/>
            </a:endParaRPr>
          </a:p>
          <a:p>
            <a:pPr>
              <a:defRPr/>
            </a:pPr>
            <a:r>
              <a:rPr lang="en-US" sz="2000" b="0" dirty="0" smtClean="0">
                <a:latin typeface="Arial Narrow" pitchFamily="34" charset="0"/>
              </a:rPr>
              <a:t>(</a:t>
            </a:r>
            <a:r>
              <a:rPr lang="en-US" sz="2000" b="0" dirty="0">
                <a:latin typeface="Arial Narrow" pitchFamily="34" charset="0"/>
              </a:rPr>
              <a:t>Census </a:t>
            </a:r>
            <a:r>
              <a:rPr lang="en-US" sz="2000" b="0" dirty="0" smtClean="0">
                <a:latin typeface="Arial Narrow" pitchFamily="34" charset="0"/>
              </a:rPr>
              <a:t>results,</a:t>
            </a:r>
            <a:r>
              <a:rPr lang="en-US" sz="2000" b="0" baseline="0" dirty="0" smtClean="0">
                <a:latin typeface="Arial Narrow" pitchFamily="34" charset="0"/>
              </a:rPr>
              <a:t> </a:t>
            </a:r>
            <a:r>
              <a:rPr lang="en-US" sz="2000" b="0" i="0" u="none" strike="noStrike" baseline="0" dirty="0" smtClean="0">
                <a:latin typeface="Arial Narrow" pitchFamily="34" charset="0"/>
              </a:rPr>
              <a:t>State statistical office of R. Macedonia</a:t>
            </a:r>
            <a:r>
              <a:rPr lang="en-US" sz="2000" b="0" dirty="0" smtClean="0">
                <a:latin typeface="Arial Narrow" pitchFamily="34" charset="0"/>
              </a:rPr>
              <a:t>)</a:t>
            </a:r>
            <a:endParaRPr lang="en-US" sz="2000" b="0" dirty="0">
              <a:latin typeface="Arial Narrow" pitchFamily="34" charset="0"/>
            </a:endParaRPr>
          </a:p>
        </c:rich>
      </c:tx>
      <c:layout/>
    </c:title>
    <c:view3D>
      <c:rotX val="75"/>
      <c:perspective val="30"/>
    </c:view3D>
    <c:plotArea>
      <c:layout>
        <c:manualLayout>
          <c:layoutTarget val="inner"/>
          <c:xMode val="edge"/>
          <c:yMode val="edge"/>
          <c:x val="4.7769152676670056E-2"/>
          <c:y val="0.23031020578949407"/>
          <c:w val="0.5649962858416272"/>
          <c:h val="0.67441591540188073"/>
        </c:manualLayout>
      </c:layout>
      <c:pie3DChart>
        <c:varyColors val="1"/>
        <c:ser>
          <c:idx val="0"/>
          <c:order val="0"/>
          <c:tx>
            <c:strRef>
              <c:f>Sheet1!$B$1</c:f>
              <c:strCache>
                <c:ptCount val="1"/>
                <c:pt idx="0">
                  <c:v>Macedonian citizens in Switzerland by ethnicity, 1994 (Census results 1994)</c:v>
                </c:pt>
              </c:strCache>
            </c:strRef>
          </c:tx>
          <c:dPt>
            <c:idx val="0"/>
            <c:spPr>
              <a:solidFill>
                <a:srgbClr val="D00000"/>
              </a:solidFill>
            </c:spPr>
          </c:dPt>
          <c:dPt>
            <c:idx val="1"/>
            <c:spPr>
              <a:solidFill>
                <a:srgbClr val="FFC000"/>
              </a:solidFill>
            </c:spPr>
          </c:dPt>
          <c:dPt>
            <c:idx val="2"/>
            <c:spPr>
              <a:solidFill>
                <a:srgbClr val="92D050"/>
              </a:solidFill>
            </c:spPr>
          </c:dPt>
          <c:dLbls>
            <c:txPr>
              <a:bodyPr/>
              <a:lstStyle/>
              <a:p>
                <a:pPr>
                  <a:defRPr sz="2200" b="1">
                    <a:latin typeface="Arial Narrow" pitchFamily="34" charset="0"/>
                  </a:defRPr>
                </a:pPr>
                <a:endParaRPr lang="bg-BG"/>
              </a:p>
            </c:txPr>
            <c:showPercent val="1"/>
            <c:showLeaderLines val="1"/>
          </c:dLbls>
          <c:cat>
            <c:strRef>
              <c:f>Sheet1!$A$2:$A$5</c:f>
              <c:strCache>
                <c:ptCount val="4"/>
                <c:pt idx="0">
                  <c:v>Albanians (13587)</c:v>
                </c:pt>
                <c:pt idx="1">
                  <c:v>Macedonians (5255)</c:v>
                </c:pt>
                <c:pt idx="2">
                  <c:v>Turks (502)</c:v>
                </c:pt>
                <c:pt idx="3">
                  <c:v>Others (520)</c:v>
                </c:pt>
              </c:strCache>
            </c:strRef>
          </c:cat>
          <c:val>
            <c:numRef>
              <c:f>Sheet1!$B$2:$B$5</c:f>
              <c:numCache>
                <c:formatCode>General</c:formatCode>
                <c:ptCount val="4"/>
                <c:pt idx="0">
                  <c:v>13587</c:v>
                </c:pt>
                <c:pt idx="1">
                  <c:v>5255</c:v>
                </c:pt>
                <c:pt idx="2">
                  <c:v>502</c:v>
                </c:pt>
                <c:pt idx="3">
                  <c:v>520</c:v>
                </c:pt>
              </c:numCache>
            </c:numRef>
          </c:val>
        </c:ser>
        <c:dLbls>
          <c:showPercent val="1"/>
        </c:dLbls>
      </c:pie3DChart>
    </c:plotArea>
    <c:legend>
      <c:legendPos val="r"/>
      <c:layout/>
      <c:txPr>
        <a:bodyPr/>
        <a:lstStyle/>
        <a:p>
          <a:pPr>
            <a:defRPr sz="2000">
              <a:latin typeface="Arial Narrow" pitchFamily="34" charset="0"/>
            </a:defRPr>
          </a:pPr>
          <a:endParaRPr lang="bg-BG"/>
        </a:p>
      </c:txPr>
    </c:legend>
    <c:plotVisOnly val="1"/>
  </c:chart>
  <c:txPr>
    <a:bodyPr/>
    <a:lstStyle/>
    <a:p>
      <a:pPr>
        <a:defRPr sz="1800"/>
      </a:pPr>
      <a:endParaRPr lang="bg-BG"/>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bg-BG"/>
  <c:chart>
    <c:title>
      <c:tx>
        <c:rich>
          <a:bodyPr/>
          <a:lstStyle/>
          <a:p>
            <a:pPr algn="ctr">
              <a:defRPr/>
            </a:pPr>
            <a:r>
              <a:rPr lang="en-US" sz="2000" dirty="0">
                <a:latin typeface="Arial Narrow" pitchFamily="34" charset="0"/>
              </a:rPr>
              <a:t>Macedonian citizens </a:t>
            </a:r>
            <a:r>
              <a:rPr lang="en-US" sz="2000" dirty="0" smtClean="0">
                <a:latin typeface="Arial Narrow" pitchFamily="34" charset="0"/>
              </a:rPr>
              <a:t>residing in Switzerland up to </a:t>
            </a:r>
          </a:p>
          <a:p>
            <a:pPr algn="ctr">
              <a:defRPr/>
            </a:pPr>
            <a:r>
              <a:rPr lang="en-US" sz="2000" dirty="0" smtClean="0">
                <a:latin typeface="Arial Narrow" pitchFamily="34" charset="0"/>
              </a:rPr>
              <a:t>one year by ethnic affiliation, 2002</a:t>
            </a:r>
          </a:p>
          <a:p>
            <a:pPr algn="ctr">
              <a:defRPr/>
            </a:pPr>
            <a:r>
              <a:rPr lang="en-US" sz="2000" b="0" dirty="0" smtClean="0">
                <a:latin typeface="Arial Narrow" pitchFamily="34" charset="0"/>
              </a:rPr>
              <a:t>(</a:t>
            </a:r>
            <a:r>
              <a:rPr lang="en-US" sz="2000" b="0" dirty="0">
                <a:latin typeface="Arial Narrow" pitchFamily="34" charset="0"/>
              </a:rPr>
              <a:t>Census </a:t>
            </a:r>
            <a:r>
              <a:rPr lang="en-US" sz="2000" b="0" dirty="0" smtClean="0">
                <a:latin typeface="Arial Narrow" pitchFamily="34" charset="0"/>
              </a:rPr>
              <a:t>results,</a:t>
            </a:r>
            <a:r>
              <a:rPr lang="en-US" sz="2000" b="0" baseline="0" dirty="0" smtClean="0">
                <a:latin typeface="Arial Narrow" pitchFamily="34" charset="0"/>
              </a:rPr>
              <a:t> </a:t>
            </a:r>
            <a:r>
              <a:rPr lang="en-US" sz="2000" b="0" i="0" u="none" strike="noStrike" baseline="0" dirty="0" smtClean="0">
                <a:latin typeface="Arial Narrow" pitchFamily="34" charset="0"/>
              </a:rPr>
              <a:t>State statistical office of R. Macedonia</a:t>
            </a:r>
            <a:r>
              <a:rPr lang="en-US" sz="2000" b="0" dirty="0" smtClean="0">
                <a:latin typeface="Arial Narrow" pitchFamily="34" charset="0"/>
              </a:rPr>
              <a:t>)</a:t>
            </a:r>
            <a:endParaRPr lang="en-US" sz="2000" b="0" dirty="0">
              <a:latin typeface="Arial Narrow" pitchFamily="34" charset="0"/>
            </a:endParaRPr>
          </a:p>
        </c:rich>
      </c:tx>
      <c:layout/>
    </c:title>
    <c:view3D>
      <c:rotX val="75"/>
      <c:perspective val="30"/>
    </c:view3D>
    <c:plotArea>
      <c:layout>
        <c:manualLayout>
          <c:layoutTarget val="inner"/>
          <c:xMode val="edge"/>
          <c:yMode val="edge"/>
          <c:x val="6.8332690031393334E-2"/>
          <c:y val="0.27143572962470602"/>
          <c:w val="0.51338698471514388"/>
          <c:h val="0.61155128336230702"/>
        </c:manualLayout>
      </c:layout>
      <c:pie3DChart>
        <c:varyColors val="1"/>
        <c:ser>
          <c:idx val="1"/>
          <c:order val="1"/>
          <c:tx>
            <c:strRef>
              <c:f>Sheet1!$B$1</c:f>
              <c:strCache>
                <c:ptCount val="1"/>
                <c:pt idx="0">
                  <c:v>Sales</c:v>
                </c:pt>
              </c:strCache>
            </c:strRef>
          </c:tx>
          <c:dPt>
            <c:idx val="0"/>
            <c:spPr>
              <a:solidFill>
                <a:srgbClr val="D00000"/>
              </a:solidFill>
            </c:spPr>
          </c:dPt>
          <c:dPt>
            <c:idx val="1"/>
            <c:spPr>
              <a:solidFill>
                <a:srgbClr val="FFC000"/>
              </a:solidFill>
            </c:spPr>
          </c:dPt>
          <c:dPt>
            <c:idx val="2"/>
            <c:spPr>
              <a:solidFill>
                <a:srgbClr val="92D050"/>
              </a:solidFill>
            </c:spPr>
          </c:dPt>
          <c:dLbls>
            <c:dLbl>
              <c:idx val="0"/>
              <c:spPr/>
              <c:txPr>
                <a:bodyPr/>
                <a:lstStyle/>
                <a:p>
                  <a:pPr>
                    <a:defRPr sz="2200" b="1">
                      <a:latin typeface="Arial Narrow" pitchFamily="34" charset="0"/>
                    </a:defRPr>
                  </a:pPr>
                  <a:endParaRPr lang="bg-BG"/>
                </a:p>
              </c:txPr>
            </c:dLbl>
            <c:dLbl>
              <c:idx val="1"/>
              <c:layout/>
              <c:tx>
                <c:rich>
                  <a:bodyPr/>
                  <a:lstStyle/>
                  <a:p>
                    <a:r>
                      <a:rPr lang="en-US" sz="2200" b="1" dirty="0">
                        <a:latin typeface="Arial Narrow" pitchFamily="34" charset="0"/>
                      </a:rPr>
                      <a:t>13%</a:t>
                    </a:r>
                  </a:p>
                </c:rich>
              </c:tx>
              <c:showPercent val="1"/>
            </c:dLbl>
            <c:dLbl>
              <c:idx val="2"/>
              <c:spPr/>
              <c:txPr>
                <a:bodyPr/>
                <a:lstStyle/>
                <a:p>
                  <a:pPr>
                    <a:defRPr sz="2200" b="1">
                      <a:latin typeface="Arial Narrow" pitchFamily="34" charset="0"/>
                    </a:defRPr>
                  </a:pPr>
                  <a:endParaRPr lang="bg-BG"/>
                </a:p>
              </c:txPr>
            </c:dLbl>
            <c:dLbl>
              <c:idx val="3"/>
              <c:layout/>
              <c:tx>
                <c:rich>
                  <a:bodyPr/>
                  <a:lstStyle/>
                  <a:p>
                    <a:r>
                      <a:rPr lang="en-US" sz="2200" b="1" dirty="0">
                        <a:latin typeface="Arial Narrow" pitchFamily="34" charset="0"/>
                      </a:rPr>
                      <a:t>1%</a:t>
                    </a:r>
                  </a:p>
                </c:rich>
              </c:tx>
              <c:showPercent val="1"/>
            </c:dLbl>
            <c:txPr>
              <a:bodyPr/>
              <a:lstStyle/>
              <a:p>
                <a:pPr>
                  <a:defRPr sz="2200" b="1"/>
                </a:pPr>
                <a:endParaRPr lang="bg-BG"/>
              </a:p>
            </c:txPr>
            <c:showPercent val="1"/>
          </c:dLbls>
          <c:cat>
            <c:strRef>
              <c:f>Sheet1!$A$2:$A$5</c:f>
              <c:strCache>
                <c:ptCount val="4"/>
                <c:pt idx="0">
                  <c:v>Albanians (4922)</c:v>
                </c:pt>
                <c:pt idx="1">
                  <c:v>Macedonians (749)</c:v>
                </c:pt>
                <c:pt idx="2">
                  <c:v>Turks (180)</c:v>
                </c:pt>
                <c:pt idx="3">
                  <c:v>Oters (86)</c:v>
                </c:pt>
              </c:strCache>
            </c:strRef>
          </c:cat>
          <c:val>
            <c:numRef>
              <c:f>Sheet1!$B$2:$B$5</c:f>
              <c:numCache>
                <c:formatCode>General</c:formatCode>
                <c:ptCount val="4"/>
                <c:pt idx="0">
                  <c:v>4922</c:v>
                </c:pt>
                <c:pt idx="1">
                  <c:v>749</c:v>
                </c:pt>
                <c:pt idx="2">
                  <c:v>180</c:v>
                </c:pt>
                <c:pt idx="3">
                  <c:v>86</c:v>
                </c:pt>
              </c:numCache>
            </c:numRef>
          </c:val>
        </c:ser>
        <c:ser>
          <c:idx val="0"/>
          <c:order val="0"/>
          <c:tx>
            <c:strRef>
              <c:f>Sheet1!$B$1</c:f>
              <c:strCache>
                <c:ptCount val="1"/>
                <c:pt idx="0">
                  <c:v>Sales</c:v>
                </c:pt>
              </c:strCache>
            </c:strRef>
          </c:tx>
          <c:dPt>
            <c:idx val="0"/>
            <c:spPr>
              <a:solidFill>
                <a:srgbClr val="D00000"/>
              </a:solidFill>
            </c:spPr>
          </c:dPt>
          <c:dPt>
            <c:idx val="1"/>
            <c:spPr>
              <a:solidFill>
                <a:srgbClr val="FFC000"/>
              </a:solidFill>
            </c:spPr>
          </c:dPt>
          <c:dPt>
            <c:idx val="2"/>
            <c:spPr>
              <a:solidFill>
                <a:srgbClr val="92D050"/>
              </a:solidFill>
            </c:spPr>
          </c:dPt>
          <c:dLbls>
            <c:showPercent val="1"/>
          </c:dLbls>
          <c:cat>
            <c:strRef>
              <c:f>Sheet1!$A$2:$A$5</c:f>
              <c:strCache>
                <c:ptCount val="4"/>
                <c:pt idx="0">
                  <c:v>Albanians (4922)</c:v>
                </c:pt>
                <c:pt idx="1">
                  <c:v>Macedonians (749)</c:v>
                </c:pt>
                <c:pt idx="2">
                  <c:v>Turks (180)</c:v>
                </c:pt>
                <c:pt idx="3">
                  <c:v>Oters (86)</c:v>
                </c:pt>
              </c:strCache>
            </c:strRef>
          </c:cat>
          <c:val>
            <c:numRef>
              <c:f>Sheet1!$B$2:$B$5</c:f>
              <c:numCache>
                <c:formatCode>General</c:formatCode>
                <c:ptCount val="4"/>
                <c:pt idx="0">
                  <c:v>4922</c:v>
                </c:pt>
                <c:pt idx="1">
                  <c:v>749</c:v>
                </c:pt>
                <c:pt idx="2">
                  <c:v>180</c:v>
                </c:pt>
                <c:pt idx="3">
                  <c:v>86</c:v>
                </c:pt>
              </c:numCache>
            </c:numRef>
          </c:val>
        </c:ser>
        <c:dLbls>
          <c:showPercent val="1"/>
        </c:dLbls>
      </c:pie3DChart>
    </c:plotArea>
    <c:legend>
      <c:legendPos val="r"/>
      <c:layout>
        <c:manualLayout>
          <c:xMode val="edge"/>
          <c:yMode val="edge"/>
          <c:x val="0.68473856209150363"/>
          <c:y val="0.44173313563077288"/>
          <c:w val="0.28258169934640592"/>
          <c:h val="0.24608992057810974"/>
        </c:manualLayout>
      </c:layout>
      <c:txPr>
        <a:bodyPr/>
        <a:lstStyle/>
        <a:p>
          <a:pPr>
            <a:defRPr sz="2000">
              <a:latin typeface="Arial Narrow" pitchFamily="34" charset="0"/>
            </a:defRPr>
          </a:pPr>
          <a:endParaRPr lang="bg-BG"/>
        </a:p>
      </c:txPr>
    </c:legend>
    <c:plotVisOnly val="1"/>
  </c:chart>
  <c:txPr>
    <a:bodyPr/>
    <a:lstStyle/>
    <a:p>
      <a:pPr>
        <a:defRPr sz="1800"/>
      </a:pPr>
      <a:endParaRPr lang="bg-BG"/>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lang val="bg-BG"/>
  <c:chart>
    <c:view3D>
      <c:rAngAx val="1"/>
    </c:view3D>
    <c:plotArea>
      <c:layout>
        <c:manualLayout>
          <c:layoutTarget val="inner"/>
          <c:xMode val="edge"/>
          <c:yMode val="edge"/>
          <c:x val="0.10662984091274308"/>
          <c:y val="3.9971006531160362E-2"/>
          <c:w val="0.69324610159024236"/>
          <c:h val="0.76796879556722053"/>
        </c:manualLayout>
      </c:layout>
      <c:bar3DChart>
        <c:barDir val="col"/>
        <c:grouping val="clustered"/>
        <c:ser>
          <c:idx val="0"/>
          <c:order val="0"/>
          <c:tx>
            <c:strRef>
              <c:f>Sheet1!$B$1</c:f>
              <c:strCache>
                <c:ptCount val="1"/>
                <c:pt idx="0">
                  <c:v>Total</c:v>
                </c:pt>
              </c:strCache>
            </c:strRef>
          </c:tx>
          <c:spPr>
            <a:solidFill>
              <a:srgbClr val="0070C0"/>
            </a:solidFill>
          </c:spPr>
          <c:cat>
            <c:numRef>
              <c:f>Sheet1!$A$2:$A$5</c:f>
              <c:numCache>
                <c:formatCode>General</c:formatCode>
                <c:ptCount val="4"/>
                <c:pt idx="0">
                  <c:v>2008</c:v>
                </c:pt>
                <c:pt idx="2">
                  <c:v>2012</c:v>
                </c:pt>
              </c:numCache>
            </c:numRef>
          </c:cat>
          <c:val>
            <c:numRef>
              <c:f>Sheet1!$B$2:$B$5</c:f>
              <c:numCache>
                <c:formatCode>General</c:formatCode>
                <c:ptCount val="4"/>
                <c:pt idx="0" formatCode="0.00%">
                  <c:v>0.16</c:v>
                </c:pt>
                <c:pt idx="2" formatCode="0%">
                  <c:v>0.20700000000000002</c:v>
                </c:pt>
              </c:numCache>
            </c:numRef>
          </c:val>
        </c:ser>
        <c:ser>
          <c:idx val="1"/>
          <c:order val="1"/>
          <c:tx>
            <c:strRef>
              <c:f>Sheet1!$C$1</c:f>
              <c:strCache>
                <c:ptCount val="1"/>
                <c:pt idx="0">
                  <c:v>Albanians</c:v>
                </c:pt>
              </c:strCache>
            </c:strRef>
          </c:tx>
          <c:spPr>
            <a:solidFill>
              <a:schemeClr val="accent1">
                <a:lumMod val="75000"/>
                <a:lumOff val="25000"/>
              </a:schemeClr>
            </a:solidFill>
          </c:spPr>
          <c:cat>
            <c:numRef>
              <c:f>Sheet1!$A$2:$A$5</c:f>
              <c:numCache>
                <c:formatCode>General</c:formatCode>
                <c:ptCount val="4"/>
                <c:pt idx="0">
                  <c:v>2008</c:v>
                </c:pt>
                <c:pt idx="2">
                  <c:v>2012</c:v>
                </c:pt>
              </c:numCache>
            </c:numRef>
          </c:cat>
          <c:val>
            <c:numRef>
              <c:f>Sheet1!$C$2:$C$5</c:f>
              <c:numCache>
                <c:formatCode>General</c:formatCode>
                <c:ptCount val="4"/>
                <c:pt idx="0" formatCode="0.00%">
                  <c:v>0.18000000000000002</c:v>
                </c:pt>
                <c:pt idx="2" formatCode="0%">
                  <c:v>0.41700000000000004</c:v>
                </c:pt>
              </c:numCache>
            </c:numRef>
          </c:val>
        </c:ser>
        <c:ser>
          <c:idx val="2"/>
          <c:order val="2"/>
          <c:tx>
            <c:strRef>
              <c:f>Sheet1!$D$1</c:f>
              <c:strCache>
                <c:ptCount val="1"/>
                <c:pt idx="0">
                  <c:v>Macedonians</c:v>
                </c:pt>
              </c:strCache>
            </c:strRef>
          </c:tx>
          <c:spPr>
            <a:solidFill>
              <a:srgbClr val="FFC000"/>
            </a:solidFill>
          </c:spPr>
          <c:cat>
            <c:numRef>
              <c:f>Sheet1!$A$2:$A$5</c:f>
              <c:numCache>
                <c:formatCode>General</c:formatCode>
                <c:ptCount val="4"/>
                <c:pt idx="0">
                  <c:v>2008</c:v>
                </c:pt>
                <c:pt idx="2">
                  <c:v>2012</c:v>
                </c:pt>
              </c:numCache>
            </c:numRef>
          </c:cat>
          <c:val>
            <c:numRef>
              <c:f>Sheet1!$D$2:$D$5</c:f>
              <c:numCache>
                <c:formatCode>General</c:formatCode>
                <c:ptCount val="4"/>
                <c:pt idx="0" formatCode="0.00%">
                  <c:v>0.16</c:v>
                </c:pt>
                <c:pt idx="2" formatCode="0%">
                  <c:v>0.13500000000000001</c:v>
                </c:pt>
              </c:numCache>
            </c:numRef>
          </c:val>
        </c:ser>
        <c:shape val="box"/>
        <c:axId val="94812800"/>
        <c:axId val="94814592"/>
        <c:axId val="0"/>
      </c:bar3DChart>
      <c:catAx>
        <c:axId val="94812800"/>
        <c:scaling>
          <c:orientation val="minMax"/>
        </c:scaling>
        <c:axPos val="b"/>
        <c:numFmt formatCode="General" sourceLinked="1"/>
        <c:tickLblPos val="nextTo"/>
        <c:crossAx val="94814592"/>
        <c:crosses val="autoZero"/>
        <c:auto val="1"/>
        <c:lblAlgn val="ctr"/>
        <c:lblOffset val="100"/>
      </c:catAx>
      <c:valAx>
        <c:axId val="94814592"/>
        <c:scaling>
          <c:orientation val="minMax"/>
        </c:scaling>
        <c:axPos val="l"/>
        <c:majorGridlines/>
        <c:numFmt formatCode="0.00%" sourceLinked="1"/>
        <c:tickLblPos val="nextTo"/>
        <c:crossAx val="94812800"/>
        <c:crosses val="autoZero"/>
        <c:crossBetween val="between"/>
      </c:valAx>
    </c:plotArea>
    <c:legend>
      <c:legendPos val="r"/>
      <c:layout/>
    </c:legend>
    <c:plotVisOnly val="1"/>
  </c:chart>
  <c:txPr>
    <a:bodyPr/>
    <a:lstStyle/>
    <a:p>
      <a:pPr>
        <a:defRPr sz="1800"/>
      </a:pPr>
      <a:endParaRPr lang="bg-BG"/>
    </a:p>
  </c:txPr>
  <c:externalData r:id="rId1"/>
</c:chartSpace>
</file>

<file path=ppt/drawings/drawing1.xml><?xml version="1.0" encoding="utf-8"?>
<c:userShapes xmlns:c="http://schemas.openxmlformats.org/drawingml/2006/chart">
  <cdr:relSizeAnchor xmlns:cdr="http://schemas.openxmlformats.org/drawingml/2006/chartDrawing">
    <cdr:from>
      <cdr:x>0.73585</cdr:x>
      <cdr:y>0.30435</cdr:y>
    </cdr:from>
    <cdr:to>
      <cdr:x>0.95283</cdr:x>
      <cdr:y>0.4058</cdr:y>
    </cdr:to>
    <cdr:sp macro="" textlink="">
      <cdr:nvSpPr>
        <cdr:cNvPr id="2" name="TextBox 1"/>
        <cdr:cNvSpPr txBox="1"/>
      </cdr:nvSpPr>
      <cdr:spPr>
        <a:xfrm xmlns:a="http://schemas.openxmlformats.org/drawingml/2006/main">
          <a:off x="5943600" y="1600200"/>
          <a:ext cx="1752600" cy="533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Perpetua"/>
            </a:defRPr>
          </a:lvl1pPr>
          <a:lvl2pPr marL="457200" indent="0">
            <a:defRPr sz="1100">
              <a:latin typeface="Perpetua"/>
            </a:defRPr>
          </a:lvl2pPr>
          <a:lvl3pPr marL="914400" indent="0">
            <a:defRPr sz="1100">
              <a:latin typeface="Perpetua"/>
            </a:defRPr>
          </a:lvl3pPr>
          <a:lvl4pPr marL="1371600" indent="0">
            <a:defRPr sz="1100">
              <a:latin typeface="Perpetua"/>
            </a:defRPr>
          </a:lvl4pPr>
          <a:lvl5pPr marL="1828800" indent="0">
            <a:defRPr sz="1100">
              <a:latin typeface="Perpetua"/>
            </a:defRPr>
          </a:lvl5pPr>
          <a:lvl6pPr marL="2286000" indent="0">
            <a:defRPr sz="1100">
              <a:latin typeface="Perpetua"/>
            </a:defRPr>
          </a:lvl6pPr>
          <a:lvl7pPr marL="2743200" indent="0">
            <a:defRPr sz="1100">
              <a:latin typeface="Perpetua"/>
            </a:defRPr>
          </a:lvl7pPr>
          <a:lvl8pPr marL="3200400" indent="0">
            <a:defRPr sz="1100">
              <a:latin typeface="Perpetua"/>
            </a:defRPr>
          </a:lvl8pPr>
          <a:lvl9pPr marL="3657600" indent="0">
            <a:defRPr sz="1100">
              <a:latin typeface="Perpetua"/>
            </a:defRPr>
          </a:lvl9pPr>
        </a:lstStyle>
        <a:p xmlns:a="http://schemas.openxmlformats.org/drawingml/2006/main">
          <a:r>
            <a:rPr lang="en-US" sz="2000" b="1" dirty="0" smtClean="0">
              <a:latin typeface="Arial Narrow" pitchFamily="34" charset="0"/>
            </a:rPr>
            <a:t>Total: 19 899</a:t>
          </a:r>
          <a:endParaRPr lang="bg-BG" sz="2000" b="1" dirty="0">
            <a:latin typeface="Arial Narrow"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0.71569</cdr:x>
      <cdr:y>0.33766</cdr:y>
    </cdr:from>
    <cdr:to>
      <cdr:x>0.94118</cdr:x>
      <cdr:y>0.42857</cdr:y>
    </cdr:to>
    <cdr:sp macro="" textlink="">
      <cdr:nvSpPr>
        <cdr:cNvPr id="2" name="TextBox 1"/>
        <cdr:cNvSpPr txBox="1"/>
      </cdr:nvSpPr>
      <cdr:spPr>
        <a:xfrm xmlns:a="http://schemas.openxmlformats.org/drawingml/2006/main">
          <a:off x="5562600" y="1981200"/>
          <a:ext cx="1752600" cy="5334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2000" b="1" dirty="0" smtClean="0">
              <a:latin typeface="Arial Narrow" pitchFamily="34" charset="0"/>
            </a:rPr>
            <a:t>Total: 5937</a:t>
          </a:r>
          <a:endParaRPr lang="bg-BG" sz="2000" b="1" dirty="0">
            <a:latin typeface="Arial Narrow"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C7B025-A717-4763-AE36-0FE1E73A64A8}" type="datetimeFigureOut">
              <a:rPr lang="bg-BG" smtClean="0"/>
              <a:t>14.2.2014 г.</a:t>
            </a:fld>
            <a:endParaRPr lang="bg-B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1C5766-5EF1-43CA-8A4D-0CFA586CEEF7}" type="slidenum">
              <a:rPr lang="bg-BG" smtClean="0"/>
              <a:t>‹#›</a:t>
            </a:fld>
            <a:endParaRPr lang="bg-BG"/>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651C5766-5EF1-43CA-8A4D-0CFA586CEEF7}" type="slidenum">
              <a:rPr lang="bg-BG" smtClean="0"/>
              <a:t>1</a:t>
            </a:fld>
            <a:endParaRPr lang="bg-BG"/>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F8B2F993-A49E-4B2F-99CD-F2C119F6435A}" type="datetime1">
              <a:rPr lang="en-US" smtClean="0"/>
              <a:t>2/14/2014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EA4D33-710D-43E0-A1E9-84A688C0BC87}" type="datetime1">
              <a:rPr lang="en-US" smtClean="0"/>
              <a:t>2/14/2014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6C91102-4B7F-4626-8EC1-04F4F2937A1F}" type="datetime1">
              <a:rPr lang="en-US" smtClean="0"/>
              <a:t>2/14/2014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06967E3-07D3-409D-AB67-9E9224C0F1ED}" type="datetime1">
              <a:rPr lang="en-US" smtClean="0"/>
              <a:t>2/14/2014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E9F5D08-6882-4614-BDD3-B2207C9D3047}" type="datetime1">
              <a:rPr lang="en-US" smtClean="0"/>
              <a:t>2/14/2014</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103F3A9-E54D-4045-AB10-618AA607CB1A}" type="datetime1">
              <a:rPr lang="en-US" smtClean="0"/>
              <a:t>2/14/2014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91606F7-9AC2-404B-ABA8-797B00567989}" type="datetime1">
              <a:rPr lang="en-US" smtClean="0"/>
              <a:t>2/14/2014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74DA829-3CC8-4F6A-B44D-916BF5F57483}" type="datetime1">
              <a:rPr lang="en-US" smtClean="0"/>
              <a:t>2/14/2014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1F340D-8BCC-4296-B93E-E6111DC0EA91}" type="datetime1">
              <a:rPr lang="en-US" smtClean="0"/>
              <a:t>2/14/2014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E7C84EF-E826-4636-9287-51D0D6FA71D8}" type="datetime1">
              <a:rPr lang="en-US" smtClean="0"/>
              <a:t>2/14/2014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934B71B-3EEA-484A-B51B-C2E6370E11F4}" type="datetime1">
              <a:rPr lang="en-US" smtClean="0"/>
              <a:t>2/14/2014</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B8C3586A-5F80-405E-90AC-5053484F06DA}" type="datetime1">
              <a:rPr lang="en-US" smtClean="0"/>
              <a:t>2/14/2014</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52600" y="4876800"/>
            <a:ext cx="5410200" cy="1371600"/>
          </a:xfrm>
        </p:spPr>
        <p:txBody>
          <a:bodyPr>
            <a:normAutofit fontScale="92500" lnSpcReduction="20000"/>
          </a:bodyPr>
          <a:lstStyle/>
          <a:p>
            <a:r>
              <a:rPr lang="en-US" b="1" dirty="0" err="1" smtClean="0">
                <a:latin typeface="Arial Narrow" pitchFamily="34" charset="0"/>
                <a:cs typeface="Times New Roman" pitchFamily="18" charset="0"/>
              </a:rPr>
              <a:t>Ivaylo</a:t>
            </a:r>
            <a:r>
              <a:rPr lang="en-US" b="1" dirty="0" smtClean="0">
                <a:latin typeface="Arial Narrow" pitchFamily="34" charset="0"/>
                <a:cs typeface="Times New Roman" pitchFamily="18" charset="0"/>
              </a:rPr>
              <a:t> Markov, PhD, Assist. Professor</a:t>
            </a:r>
            <a:endParaRPr lang="bg-BG" b="1" dirty="0" smtClean="0">
              <a:latin typeface="Arial Narrow" pitchFamily="34" charset="0"/>
              <a:cs typeface="Times New Roman" pitchFamily="18" charset="0"/>
            </a:endParaRPr>
          </a:p>
          <a:p>
            <a:r>
              <a:rPr lang="en-US" sz="2100" b="1" dirty="0" smtClean="0">
                <a:latin typeface="Arial Narrow" pitchFamily="34" charset="0"/>
                <a:cs typeface="Times New Roman" pitchFamily="18" charset="0"/>
              </a:rPr>
              <a:t>Institute of Ethnology and Folklore Studies </a:t>
            </a:r>
          </a:p>
          <a:p>
            <a:r>
              <a:rPr lang="en-US" sz="2100" b="1" dirty="0" smtClean="0">
                <a:latin typeface="Arial Narrow" pitchFamily="34" charset="0"/>
                <a:cs typeface="Times New Roman" pitchFamily="18" charset="0"/>
              </a:rPr>
              <a:t>with Ethnographical Museum</a:t>
            </a:r>
            <a:endParaRPr lang="bg-BG" sz="2100" b="1" dirty="0" smtClean="0">
              <a:latin typeface="Arial Narrow" pitchFamily="34" charset="0"/>
              <a:cs typeface="Times New Roman" pitchFamily="18" charset="0"/>
            </a:endParaRPr>
          </a:p>
          <a:p>
            <a:r>
              <a:rPr lang="en-US" sz="2100" b="1" dirty="0" smtClean="0">
                <a:latin typeface="Arial Narrow" pitchFamily="34" charset="0"/>
                <a:cs typeface="Times New Roman" pitchFamily="18" charset="0"/>
              </a:rPr>
              <a:t>Bulgarian Academy of Sciences, Sofia, Bulgaria</a:t>
            </a:r>
            <a:endParaRPr lang="bg-BG" sz="2100" b="1" dirty="0" smtClean="0">
              <a:latin typeface="Arial Narrow" pitchFamily="34" charset="0"/>
              <a:cs typeface="Times New Roman" pitchFamily="18" charset="0"/>
            </a:endParaRPr>
          </a:p>
          <a:p>
            <a:pPr algn="l"/>
            <a:endParaRPr lang="bg-BG" b="1" dirty="0">
              <a:latin typeface="Arial Narrow" pitchFamily="34" charset="0"/>
            </a:endParaRPr>
          </a:p>
        </p:txBody>
      </p:sp>
      <p:sp>
        <p:nvSpPr>
          <p:cNvPr id="2" name="Title 1"/>
          <p:cNvSpPr>
            <a:spLocks noGrp="1"/>
          </p:cNvSpPr>
          <p:nvPr>
            <p:ph type="ctrTitle"/>
          </p:nvPr>
        </p:nvSpPr>
        <p:spPr/>
        <p:txBody>
          <a:bodyPr>
            <a:normAutofit fontScale="90000"/>
          </a:bodyPr>
          <a:lstStyle/>
          <a:p>
            <a:r>
              <a:rPr lang="bg-BG" b="1" dirty="0" smtClean="0">
                <a:latin typeface="Arial Narrow" pitchFamily="34" charset="0"/>
              </a:rPr>
              <a:t>Migration and translocality: The Albanians from Macedonia between</a:t>
            </a:r>
            <a:r>
              <a:rPr b="1" smtClean="0">
                <a:latin typeface="Arial Narrow" pitchFamily="34" charset="0"/>
              </a:rPr>
              <a:t> r</a:t>
            </a:r>
            <a:r>
              <a:rPr lang="bg-BG" b="1" dirty="0" smtClean="0">
                <a:latin typeface="Arial Narrow" pitchFamily="34" charset="0"/>
              </a:rPr>
              <a:t>eceiving Swiss society and local community of origi</a:t>
            </a:r>
            <a:r>
              <a:rPr b="1" smtClean="0">
                <a:latin typeface="Arial Narrow" pitchFamily="34" charset="0"/>
              </a:rPr>
              <a:t>n</a:t>
            </a:r>
            <a:endParaRPr lang="bg-BG" dirty="0">
              <a:latin typeface="Arial Narrow" pitchFamily="34" charset="0"/>
            </a:endParaRPr>
          </a:p>
        </p:txBody>
      </p:sp>
      <p:sp>
        <p:nvSpPr>
          <p:cNvPr id="4" name="Subtitle 2"/>
          <p:cNvSpPr txBox="1">
            <a:spLocks/>
          </p:cNvSpPr>
          <p:nvPr/>
        </p:nvSpPr>
        <p:spPr>
          <a:xfrm>
            <a:off x="3962400" y="228600"/>
            <a:ext cx="4876800" cy="838200"/>
          </a:xfrm>
          <a:prstGeom prst="rect">
            <a:avLst/>
          </a:prstGeom>
        </p:spPr>
        <p:txBody>
          <a:bodyPr>
            <a:normAutofit/>
          </a:bodyPr>
          <a:lstStyle/>
          <a:p>
            <a:pPr algn="r"/>
            <a:r>
              <a:rPr lang="en-US" b="1" cap="all" dirty="0" smtClean="0">
                <a:latin typeface="Arial Narrow" pitchFamily="34" charset="0"/>
              </a:rPr>
              <a:t>Conference on international migration</a:t>
            </a:r>
            <a:endParaRPr lang="bg-BG" dirty="0" smtClean="0">
              <a:latin typeface="Arial Narrow" pitchFamily="34" charset="0"/>
            </a:endParaRPr>
          </a:p>
          <a:p>
            <a:pPr algn="r"/>
            <a:r>
              <a:rPr lang="en-US" dirty="0" smtClean="0">
                <a:latin typeface="Arial Narrow" pitchFamily="34" charset="0"/>
              </a:rPr>
              <a:t>14</a:t>
            </a:r>
            <a:r>
              <a:rPr lang="en-US" baseline="30000" dirty="0" smtClean="0">
                <a:latin typeface="Arial Narrow" pitchFamily="34" charset="0"/>
              </a:rPr>
              <a:t>th</a:t>
            </a:r>
            <a:r>
              <a:rPr lang="en-US" dirty="0" smtClean="0">
                <a:latin typeface="Arial Narrow" pitchFamily="34" charset="0"/>
              </a:rPr>
              <a:t> February 2014</a:t>
            </a:r>
            <a:r>
              <a:rPr lang="bg-BG" dirty="0" smtClean="0">
                <a:latin typeface="Arial Narrow" pitchFamily="34" charset="0"/>
              </a:rPr>
              <a:t>, </a:t>
            </a:r>
            <a:r>
              <a:rPr lang="en-US" dirty="0" smtClean="0">
                <a:latin typeface="Arial Narrow" pitchFamily="34" charset="0"/>
              </a:rPr>
              <a:t>Economic Research Institute</a:t>
            </a:r>
            <a:r>
              <a:rPr lang="bg-BG" dirty="0" smtClean="0">
                <a:latin typeface="Arial Narrow" pitchFamily="34" charset="0"/>
              </a:rPr>
              <a:t>–</a:t>
            </a:r>
            <a:r>
              <a:rPr lang="en-US" dirty="0" smtClean="0">
                <a:latin typeface="Arial Narrow" pitchFamily="34" charset="0"/>
              </a:rPr>
              <a:t> BAS</a:t>
            </a:r>
            <a:endParaRPr lang="bg-BG" dirty="0" smtClean="0">
              <a:latin typeface="Arial Narrow" pitchFamily="34" charset="0"/>
            </a:endParaRPr>
          </a:p>
          <a:p>
            <a:pPr marL="0" marR="0" lvl="0" indent="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bg-BG" sz="2600" b="1" i="0" u="none" strike="noStrike" kern="1200" cap="none" spc="0" normalizeH="0" baseline="0" noProof="0" dirty="0">
              <a:ln>
                <a:noFill/>
              </a:ln>
              <a:solidFill>
                <a:schemeClr val="tx2"/>
              </a:solidFill>
              <a:effectLst/>
              <a:uLnTx/>
              <a:uFillTx/>
              <a:latin typeface="Arial Narrow" pitchFamily="34" charset="0"/>
              <a:ea typeface="+mn-ea"/>
              <a:cs typeface="+mn-cs"/>
            </a:endParaRPr>
          </a:p>
        </p:txBody>
      </p:sp>
      <p:pic>
        <p:nvPicPr>
          <p:cNvPr id="1026" name="Picture 2" descr="C:\Users\Drakusa\Desktop\logo_iefem_BG_small.jpg"/>
          <p:cNvPicPr>
            <a:picLocks noChangeAspect="1" noChangeArrowheads="1"/>
          </p:cNvPicPr>
          <p:nvPr/>
        </p:nvPicPr>
        <p:blipFill>
          <a:blip r:embed="rId3">
            <a:lum contrast="20000"/>
          </a:blip>
          <a:srcRect/>
          <a:stretch>
            <a:fillRect/>
          </a:stretch>
        </p:blipFill>
        <p:spPr bwMode="auto">
          <a:xfrm>
            <a:off x="685800" y="4962525"/>
            <a:ext cx="1209675" cy="1209675"/>
          </a:xfrm>
          <a:prstGeom prst="rect">
            <a:avLst/>
          </a:prstGeom>
          <a:noFill/>
        </p:spPr>
      </p:pic>
      <p:pic>
        <p:nvPicPr>
          <p:cNvPr id="1027" name="Picture 3" descr="C:\Users\Drakusa\Desktop\ban_bg_logo.jpg"/>
          <p:cNvPicPr>
            <a:picLocks noChangeAspect="1" noChangeArrowheads="1"/>
          </p:cNvPicPr>
          <p:nvPr/>
        </p:nvPicPr>
        <p:blipFill>
          <a:blip r:embed="rId4">
            <a:lum contrast="20000"/>
          </a:blip>
          <a:srcRect/>
          <a:stretch>
            <a:fillRect/>
          </a:stretch>
        </p:blipFill>
        <p:spPr bwMode="auto">
          <a:xfrm>
            <a:off x="7086600" y="4953000"/>
            <a:ext cx="1371600" cy="1097755"/>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
          </p:nvPr>
        </p:nvGraphicFramePr>
        <p:xfrm>
          <a:off x="228600" y="1066800"/>
          <a:ext cx="86868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p:cNvSpPr>
            <a:spLocks noGrp="1"/>
          </p:cNvSpPr>
          <p:nvPr>
            <p:ph type="title"/>
          </p:nvPr>
        </p:nvSpPr>
        <p:spPr>
          <a:xfrm>
            <a:off x="914400" y="76200"/>
            <a:ext cx="7772400" cy="762000"/>
          </a:xfrm>
        </p:spPr>
        <p:txBody>
          <a:bodyPr>
            <a:normAutofit/>
          </a:bodyPr>
          <a:lstStyle/>
          <a:p>
            <a:r>
              <a:rPr lang="en-US" u="sng" dirty="0" smtClean="0">
                <a:latin typeface="Arial Narrow" pitchFamily="34" charset="0"/>
              </a:rPr>
              <a:t>Numbers</a:t>
            </a:r>
            <a:endParaRPr lang="bg-BG" u="sng" dirty="0">
              <a:latin typeface="Arial Narrow" pitchFamily="34" charset="0"/>
            </a:endParaRPr>
          </a:p>
        </p:txBody>
      </p:sp>
      <p:sp>
        <p:nvSpPr>
          <p:cNvPr id="7" name="TextBox 6"/>
          <p:cNvSpPr txBox="1"/>
          <p:nvPr/>
        </p:nvSpPr>
        <p:spPr>
          <a:xfrm>
            <a:off x="533400" y="6183868"/>
            <a:ext cx="6934200" cy="369332"/>
          </a:xfrm>
          <a:prstGeom prst="rect">
            <a:avLst/>
          </a:prstGeom>
          <a:noFill/>
        </p:spPr>
        <p:txBody>
          <a:bodyPr wrap="square" rtlCol="0">
            <a:spAutoFit/>
          </a:bodyPr>
          <a:lstStyle/>
          <a:p>
            <a:r>
              <a:rPr lang="en-US" dirty="0" smtClean="0">
                <a:latin typeface="Arial Narrow" pitchFamily="34" charset="0"/>
              </a:rPr>
              <a:t>* Data of Swiss Federal Statistical Office</a:t>
            </a:r>
            <a:endParaRPr lang="bg-BG" dirty="0">
              <a:latin typeface="Arial Narrow" pitchFamily="34" charset="0"/>
            </a:endParaRPr>
          </a:p>
        </p:txBody>
      </p:sp>
      <p:sp>
        <p:nvSpPr>
          <p:cNvPr id="9" name="Slide Number Placeholder 8"/>
          <p:cNvSpPr>
            <a:spLocks noGrp="1"/>
          </p:cNvSpPr>
          <p:nvPr>
            <p:ph type="sldNum" sz="quarter" idx="12"/>
          </p:nvPr>
        </p:nvSpPr>
        <p:spPr>
          <a:xfrm>
            <a:off x="8534400" y="152400"/>
            <a:ext cx="457200" cy="457200"/>
          </a:xfrm>
        </p:spPr>
        <p:txBody>
          <a:bodyPr/>
          <a:lstStyle/>
          <a:p>
            <a:fld id="{B6F15528-21DE-4FAA-801E-634DDDAF4B2B}" type="slidenum">
              <a:rPr lang="en-US" smtClean="0"/>
              <a:pPr/>
              <a:t>10</a:t>
            </a:fld>
            <a:endParaRPr lang="en-US"/>
          </a:p>
        </p:txBody>
      </p:sp>
    </p:spTree>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nvPr>
        </p:nvGraphicFramePr>
        <p:xfrm>
          <a:off x="609600" y="762000"/>
          <a:ext cx="8077200"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a:xfrm>
            <a:off x="8534400" y="152400"/>
            <a:ext cx="457200" cy="457200"/>
          </a:xfrm>
        </p:spPr>
        <p:txBody>
          <a:bodyPr/>
          <a:lstStyle/>
          <a:p>
            <a:fld id="{B6F15528-21DE-4FAA-801E-634DDDAF4B2B}" type="slidenum">
              <a:rPr lang="en-US" smtClean="0"/>
              <a:pPr/>
              <a:t>11</a:t>
            </a:fld>
            <a:endParaRPr lang="en-US"/>
          </a:p>
        </p:txBody>
      </p:sp>
    </p:spTree>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nvPr>
        </p:nvGraphicFramePr>
        <p:xfrm>
          <a:off x="762000" y="685800"/>
          <a:ext cx="7772400" cy="5867400"/>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a:xfrm>
            <a:off x="8610600" y="152400"/>
            <a:ext cx="457200" cy="457200"/>
          </a:xfrm>
        </p:spPr>
        <p:txBody>
          <a:bodyPr/>
          <a:lstStyle/>
          <a:p>
            <a:fld id="{B6F15528-21DE-4FAA-801E-634DDDAF4B2B}" type="slidenum">
              <a:rPr lang="en-US" smtClean="0"/>
              <a:pPr/>
              <a:t>12</a:t>
            </a:fld>
            <a:endParaRPr lang="en-US"/>
          </a:p>
        </p:txBody>
      </p:sp>
    </p:spTree>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772400" cy="1066800"/>
          </a:xfrm>
        </p:spPr>
        <p:txBody>
          <a:bodyPr>
            <a:normAutofit fontScale="90000"/>
          </a:bodyPr>
          <a:lstStyle/>
          <a:p>
            <a:r>
              <a:rPr lang="en-US" dirty="0" smtClean="0">
                <a:latin typeface="Arial Narrow" pitchFamily="34" charset="0"/>
              </a:rPr>
              <a:t>Migration networks, </a:t>
            </a:r>
            <a:r>
              <a:rPr lang="en-US" u="sng" dirty="0" smtClean="0">
                <a:latin typeface="Arial Narrow" pitchFamily="34" charset="0"/>
              </a:rPr>
              <a:t/>
            </a:r>
            <a:br>
              <a:rPr lang="en-US" u="sng" dirty="0" smtClean="0">
                <a:latin typeface="Arial Narrow" pitchFamily="34" charset="0"/>
              </a:rPr>
            </a:br>
            <a:r>
              <a:rPr lang="en-US" u="sng" dirty="0" smtClean="0">
                <a:latin typeface="Arial Narrow" pitchFamily="34" charset="0"/>
              </a:rPr>
              <a:t>transnational practices and locality</a:t>
            </a:r>
            <a:endParaRPr lang="bg-BG" u="sng" dirty="0">
              <a:latin typeface="Arial Narrow" pitchFamily="34" charset="0"/>
            </a:endParaRPr>
          </a:p>
        </p:txBody>
      </p:sp>
      <p:sp>
        <p:nvSpPr>
          <p:cNvPr id="3" name="Content Placeholder 2"/>
          <p:cNvSpPr>
            <a:spLocks noGrp="1"/>
          </p:cNvSpPr>
          <p:nvPr>
            <p:ph sz="quarter" idx="1"/>
          </p:nvPr>
        </p:nvSpPr>
        <p:spPr>
          <a:xfrm>
            <a:off x="381000" y="1600200"/>
            <a:ext cx="8305800" cy="4648200"/>
          </a:xfrm>
        </p:spPr>
        <p:txBody>
          <a:bodyPr>
            <a:normAutofit/>
          </a:bodyPr>
          <a:lstStyle/>
          <a:p>
            <a:r>
              <a:rPr lang="en-US" sz="2400" dirty="0" smtClean="0">
                <a:latin typeface="Arial Narrow" pitchFamily="34" charset="0"/>
              </a:rPr>
              <a:t>During the last three decades </a:t>
            </a:r>
            <a:r>
              <a:rPr lang="bg-BG" sz="2400" dirty="0" smtClean="0">
                <a:latin typeface="Arial Narrow" pitchFamily="34" charset="0"/>
              </a:rPr>
              <a:t>migration</a:t>
            </a:r>
            <a:r>
              <a:rPr lang="en-US" sz="2400" dirty="0" smtClean="0">
                <a:latin typeface="Arial Narrow" pitchFamily="34" charset="0"/>
              </a:rPr>
              <a:t>s of single men leaving their women and children at place of origin existed parallel to the migrations of entire families.</a:t>
            </a:r>
          </a:p>
          <a:p>
            <a:r>
              <a:rPr lang="en-US" sz="2400" dirty="0" smtClean="0">
                <a:latin typeface="Arial Narrow" pitchFamily="34" charset="0"/>
              </a:rPr>
              <a:t>D</a:t>
            </a:r>
            <a:r>
              <a:rPr lang="bg-BG" sz="2400" dirty="0" smtClean="0">
                <a:latin typeface="Arial Narrow" pitchFamily="34" charset="0"/>
              </a:rPr>
              <a:t>ifferent types of migrants (also in the sense of gender and age)</a:t>
            </a:r>
            <a:r>
              <a:rPr lang="en-US" sz="2400" dirty="0" smtClean="0">
                <a:latin typeface="Arial Narrow" pitchFamily="34" charset="0"/>
              </a:rPr>
              <a:t> living or only temporary working in Switzerland, has been</a:t>
            </a:r>
            <a:r>
              <a:rPr lang="bg-BG" sz="2400" dirty="0" smtClean="0">
                <a:latin typeface="Arial Narrow" pitchFamily="34" charset="0"/>
              </a:rPr>
              <a:t> found to be interconnected economically and emotionally through kinship and friendship, as well as </a:t>
            </a:r>
            <a:r>
              <a:rPr lang="en-US" sz="2400" dirty="0" smtClean="0">
                <a:latin typeface="Arial Narrow" pitchFamily="34" charset="0"/>
              </a:rPr>
              <a:t>they have been strongly linked</a:t>
            </a:r>
            <a:r>
              <a:rPr lang="bg-BG" sz="2400" dirty="0" smtClean="0">
                <a:latin typeface="Arial Narrow" pitchFamily="34" charset="0"/>
              </a:rPr>
              <a:t> to relatives and </a:t>
            </a:r>
            <a:r>
              <a:rPr lang="en-US" sz="2400" dirty="0" smtClean="0">
                <a:latin typeface="Arial Narrow" pitchFamily="34" charset="0"/>
              </a:rPr>
              <a:t>local communities </a:t>
            </a:r>
            <a:r>
              <a:rPr lang="en-GB" sz="2400" dirty="0" smtClean="0">
                <a:latin typeface="Arial Narrow" pitchFamily="34" charset="0"/>
              </a:rPr>
              <a:t>Macedonia</a:t>
            </a:r>
            <a:r>
              <a:rPr lang="bg-BG" sz="2400" dirty="0" smtClean="0">
                <a:latin typeface="Arial Narrow" pitchFamily="34" charset="0"/>
              </a:rPr>
              <a:t>. </a:t>
            </a:r>
            <a:endParaRPr lang="en-US" sz="2400" dirty="0" smtClean="0">
              <a:latin typeface="Arial Narrow" pitchFamily="34" charset="0"/>
            </a:endParaRPr>
          </a:p>
          <a:p>
            <a:r>
              <a:rPr lang="en-US" sz="2400" dirty="0" smtClean="0">
                <a:latin typeface="Arial Narrow" pitchFamily="34" charset="0"/>
              </a:rPr>
              <a:t>T</a:t>
            </a:r>
            <a:r>
              <a:rPr lang="bg-BG" sz="2400" dirty="0" smtClean="0">
                <a:latin typeface="Arial Narrow" pitchFamily="34" charset="0"/>
              </a:rPr>
              <a:t>his reality </a:t>
            </a:r>
            <a:r>
              <a:rPr lang="en-US" sz="2400" dirty="0" smtClean="0">
                <a:latin typeface="Arial Narrow" pitchFamily="34" charset="0"/>
              </a:rPr>
              <a:t>has been</a:t>
            </a:r>
            <a:r>
              <a:rPr lang="bg-BG" sz="2400" dirty="0" smtClean="0">
                <a:latin typeface="Arial Narrow" pitchFamily="34" charset="0"/>
              </a:rPr>
              <a:t> reflected by way of an important economic and financial support, but also through political mobilization</a:t>
            </a:r>
            <a:r>
              <a:rPr lang="en-US" sz="2400" dirty="0" smtClean="0">
                <a:latin typeface="Arial Narrow" pitchFamily="34" charset="0"/>
              </a:rPr>
              <a:t> (</a:t>
            </a:r>
            <a:r>
              <a:rPr lang="en-US" sz="2400" dirty="0" err="1" smtClean="0">
                <a:latin typeface="Arial Narrow" pitchFamily="34" charset="0"/>
              </a:rPr>
              <a:t>Iseni</a:t>
            </a:r>
            <a:r>
              <a:rPr lang="en-US" sz="2400" dirty="0" smtClean="0">
                <a:latin typeface="Arial Narrow" pitchFamily="34" charset="0"/>
              </a:rPr>
              <a:t> 2013: 230-231). </a:t>
            </a:r>
            <a:endParaRPr lang="bg-BG" sz="2400" dirty="0">
              <a:latin typeface="Arial Narrow" pitchFamily="34" charset="0"/>
            </a:endParaRPr>
          </a:p>
        </p:txBody>
      </p:sp>
      <p:sp>
        <p:nvSpPr>
          <p:cNvPr id="5" name="Slide Number Placeholder 4"/>
          <p:cNvSpPr>
            <a:spLocks noGrp="1"/>
          </p:cNvSpPr>
          <p:nvPr>
            <p:ph type="sldNum" sz="quarter" idx="12"/>
          </p:nvPr>
        </p:nvSpPr>
        <p:spPr>
          <a:xfrm>
            <a:off x="8534400" y="152400"/>
            <a:ext cx="457200" cy="457200"/>
          </a:xfrm>
        </p:spPr>
        <p:txBody>
          <a:bodyPr/>
          <a:lstStyle/>
          <a:p>
            <a:fld id="{B6F15528-21DE-4FAA-801E-634DDDAF4B2B}" type="slidenum">
              <a:rPr lang="en-US" smtClean="0"/>
              <a:pPr/>
              <a:t>13</a:t>
            </a:fld>
            <a:endParaRPr lang="en-US"/>
          </a:p>
        </p:txBody>
      </p:sp>
    </p:spTree>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1295400"/>
            <a:ext cx="8763000" cy="5410200"/>
          </a:xfrm>
        </p:spPr>
        <p:txBody>
          <a:bodyPr>
            <a:normAutofit fontScale="92500" lnSpcReduction="20000"/>
          </a:bodyPr>
          <a:lstStyle/>
          <a:p>
            <a:r>
              <a:rPr lang="en-US" sz="2400" dirty="0" smtClean="0">
                <a:latin typeface="Arial Narrow" pitchFamily="34" charset="0"/>
              </a:rPr>
              <a:t>D</a:t>
            </a:r>
            <a:r>
              <a:rPr lang="bg-BG" sz="2400" dirty="0" smtClean="0">
                <a:latin typeface="Arial Narrow" pitchFamily="34" charset="0"/>
              </a:rPr>
              <a:t>ata suggest that on the level of everyday life and daily interaction, </a:t>
            </a:r>
            <a:r>
              <a:rPr lang="en-US" sz="2400" dirty="0" smtClean="0">
                <a:latin typeface="Arial Narrow" pitchFamily="34" charset="0"/>
              </a:rPr>
              <a:t> </a:t>
            </a:r>
            <a:r>
              <a:rPr lang="bg-BG" sz="2400" dirty="0" smtClean="0">
                <a:latin typeface="Arial Narrow" pitchFamily="34" charset="0"/>
              </a:rPr>
              <a:t>Albanian migrants developed a strong local orientation</a:t>
            </a:r>
            <a:r>
              <a:rPr lang="en-US" sz="2400" dirty="0" smtClean="0">
                <a:latin typeface="Arial Narrow" pitchFamily="34" charset="0"/>
              </a:rPr>
              <a:t>. The most Albanian migrants are concentrated in definite cantons and towns in Switzerland (mainly in German speaking parts of the country). The networks display a strong ethnic homogeneity. </a:t>
            </a:r>
            <a:endParaRPr lang="bg-BG" sz="2400" dirty="0" smtClean="0">
              <a:latin typeface="Arial Narrow" pitchFamily="34" charset="0"/>
            </a:endParaRPr>
          </a:p>
          <a:p>
            <a:r>
              <a:rPr lang="en-US" sz="2400" dirty="0" smtClean="0">
                <a:latin typeface="Arial Narrow" pitchFamily="34" charset="0"/>
              </a:rPr>
              <a:t>Although the respondents say that they have Swiss or Italian friends, later in the course of the interview it makes clear that such interaction are only within the workplace. </a:t>
            </a:r>
            <a:r>
              <a:rPr lang="bg-BG" sz="2400" dirty="0" smtClean="0">
                <a:latin typeface="Arial Narrow" pitchFamily="34" charset="0"/>
              </a:rPr>
              <a:t>Swiss people are important exclusively for the dimension of instrumental support</a:t>
            </a:r>
          </a:p>
          <a:p>
            <a:r>
              <a:rPr lang="en-US" sz="2400" dirty="0" smtClean="0">
                <a:latin typeface="Arial Narrow" pitchFamily="34" charset="0"/>
              </a:rPr>
              <a:t>Speaking of general advice about professional or family affairs, economical and emotional support they rely on other Albanians (relatives or friends). </a:t>
            </a:r>
          </a:p>
          <a:p>
            <a:r>
              <a:rPr lang="en-US" sz="2400" dirty="0" smtClean="0">
                <a:latin typeface="Arial Narrow" pitchFamily="34" charset="0"/>
              </a:rPr>
              <a:t>In</a:t>
            </a:r>
            <a:r>
              <a:rPr lang="bg-BG" sz="2400" dirty="0" smtClean="0">
                <a:latin typeface="Arial Narrow" pitchFamily="34" charset="0"/>
              </a:rPr>
              <a:t> the early stages of </a:t>
            </a:r>
            <a:r>
              <a:rPr lang="en-US" sz="2400" dirty="0" smtClean="0">
                <a:latin typeface="Arial Narrow" pitchFamily="34" charset="0"/>
              </a:rPr>
              <a:t> m</a:t>
            </a:r>
            <a:r>
              <a:rPr lang="bg-BG" sz="2400" dirty="0" smtClean="0">
                <a:latin typeface="Arial Narrow" pitchFamily="34" charset="0"/>
              </a:rPr>
              <a:t>igration</a:t>
            </a:r>
            <a:r>
              <a:rPr lang="en-US" sz="2400" dirty="0" smtClean="0">
                <a:latin typeface="Arial Narrow" pitchFamily="34" charset="0"/>
              </a:rPr>
              <a:t> (until mid 1980s)</a:t>
            </a:r>
            <a:r>
              <a:rPr lang="bg-BG" sz="2400" dirty="0" smtClean="0">
                <a:latin typeface="Arial Narrow" pitchFamily="34" charset="0"/>
              </a:rPr>
              <a:t> seasonal </a:t>
            </a:r>
            <a:r>
              <a:rPr lang="en-US" sz="2400" dirty="0" smtClean="0">
                <a:latin typeface="Arial Narrow" pitchFamily="34" charset="0"/>
              </a:rPr>
              <a:t>(male) </a:t>
            </a:r>
            <a:r>
              <a:rPr lang="bg-BG" sz="2400" dirty="0" smtClean="0">
                <a:latin typeface="Arial Narrow" pitchFamily="34" charset="0"/>
              </a:rPr>
              <a:t>migrants lived on the margins of the host country, </a:t>
            </a:r>
            <a:r>
              <a:rPr lang="en-US" sz="2400" dirty="0" smtClean="0">
                <a:latin typeface="Arial Narrow" pitchFamily="34" charset="0"/>
              </a:rPr>
              <a:t>but </a:t>
            </a:r>
            <a:r>
              <a:rPr lang="bg-BG" sz="2400" dirty="0" smtClean="0">
                <a:latin typeface="Arial Narrow" pitchFamily="34" charset="0"/>
              </a:rPr>
              <a:t>leading a parallel social life to mainstream populations</a:t>
            </a:r>
            <a:r>
              <a:rPr lang="en-US" sz="2400" dirty="0" smtClean="0">
                <a:latin typeface="Arial Narrow" pitchFamily="34" charset="0"/>
              </a:rPr>
              <a:t> of Switzerland</a:t>
            </a:r>
            <a:r>
              <a:rPr lang="bg-BG" sz="2400" dirty="0" smtClean="0">
                <a:latin typeface="Arial Narrow" pitchFamily="34" charset="0"/>
              </a:rPr>
              <a:t>.</a:t>
            </a:r>
            <a:r>
              <a:rPr lang="en-GB" sz="2400" dirty="0" smtClean="0">
                <a:latin typeface="Arial Narrow" pitchFamily="34" charset="0"/>
              </a:rPr>
              <a:t> In order to save money, they restrain their consumption to a minimum. Their </a:t>
            </a:r>
            <a:r>
              <a:rPr lang="bg-BG" sz="2400" dirty="0" smtClean="0">
                <a:latin typeface="Arial Narrow" pitchFamily="34" charset="0"/>
              </a:rPr>
              <a:t>point of reference was </a:t>
            </a:r>
            <a:r>
              <a:rPr lang="en-US" sz="2400" dirty="0" smtClean="0">
                <a:latin typeface="Arial Narrow" pitchFamily="34" charset="0"/>
              </a:rPr>
              <a:t>the places</a:t>
            </a:r>
            <a:r>
              <a:rPr lang="bg-BG" sz="2400" dirty="0" smtClean="0">
                <a:latin typeface="Arial Narrow" pitchFamily="34" charset="0"/>
              </a:rPr>
              <a:t> of origin where their families lived and relied on their economic support.</a:t>
            </a:r>
          </a:p>
          <a:p>
            <a:r>
              <a:rPr lang="bg-BG" sz="2400" dirty="0" smtClean="0">
                <a:latin typeface="Arial Narrow" pitchFamily="34" charset="0"/>
              </a:rPr>
              <a:t>Financial remittances continued to be sent throughout the 1990s and well into the 2000s. </a:t>
            </a:r>
            <a:r>
              <a:rPr lang="en-US" sz="2400" dirty="0" smtClean="0">
                <a:latin typeface="Arial Narrow" pitchFamily="34" charset="0"/>
              </a:rPr>
              <a:t>The Albanian migrants have been and continue to be a crucial force in the socio-economic well-being of their origin areas in Macedonia.</a:t>
            </a:r>
            <a:endParaRPr lang="bg-BG" sz="2400" dirty="0" smtClean="0">
              <a:latin typeface="Arial Narrow" pitchFamily="34" charset="0"/>
            </a:endParaRPr>
          </a:p>
          <a:p>
            <a:endParaRPr lang="bg-BG" dirty="0"/>
          </a:p>
        </p:txBody>
      </p:sp>
      <p:sp>
        <p:nvSpPr>
          <p:cNvPr id="4" name="Title 1"/>
          <p:cNvSpPr>
            <a:spLocks noGrp="1"/>
          </p:cNvSpPr>
          <p:nvPr>
            <p:ph type="title"/>
          </p:nvPr>
        </p:nvSpPr>
        <p:spPr>
          <a:xfrm>
            <a:off x="1066800" y="152400"/>
            <a:ext cx="7772400" cy="1066800"/>
          </a:xfrm>
        </p:spPr>
        <p:txBody>
          <a:bodyPr>
            <a:normAutofit fontScale="90000"/>
          </a:bodyPr>
          <a:lstStyle/>
          <a:p>
            <a:r>
              <a:rPr lang="en-US" dirty="0" smtClean="0">
                <a:latin typeface="Arial Narrow" pitchFamily="34" charset="0"/>
              </a:rPr>
              <a:t>Migration networks, </a:t>
            </a:r>
            <a:r>
              <a:rPr lang="en-US" u="sng" dirty="0" smtClean="0">
                <a:latin typeface="Arial Narrow" pitchFamily="34" charset="0"/>
              </a:rPr>
              <a:t/>
            </a:r>
            <a:br>
              <a:rPr lang="en-US" u="sng" dirty="0" smtClean="0">
                <a:latin typeface="Arial Narrow" pitchFamily="34" charset="0"/>
              </a:rPr>
            </a:br>
            <a:r>
              <a:rPr lang="en-US" u="sng" dirty="0" smtClean="0">
                <a:latin typeface="Arial Narrow" pitchFamily="34" charset="0"/>
              </a:rPr>
              <a:t>transnational practices and locality</a:t>
            </a:r>
            <a:endParaRPr lang="bg-BG" u="sng" dirty="0">
              <a:latin typeface="Arial Narrow" pitchFamily="34" charset="0"/>
            </a:endParaRPr>
          </a:p>
        </p:txBody>
      </p:sp>
      <p:sp>
        <p:nvSpPr>
          <p:cNvPr id="6" name="Slide Number Placeholder 5"/>
          <p:cNvSpPr>
            <a:spLocks noGrp="1"/>
          </p:cNvSpPr>
          <p:nvPr>
            <p:ph type="sldNum" sz="quarter" idx="12"/>
          </p:nvPr>
        </p:nvSpPr>
        <p:spPr>
          <a:xfrm>
            <a:off x="8534400" y="152400"/>
            <a:ext cx="457200" cy="457200"/>
          </a:xfrm>
        </p:spPr>
        <p:txBody>
          <a:bodyPr/>
          <a:lstStyle/>
          <a:p>
            <a:fld id="{B6F15528-21DE-4FAA-801E-634DDDAF4B2B}" type="slidenum">
              <a:rPr lang="en-US" smtClean="0"/>
              <a:pPr/>
              <a:t>14</a:t>
            </a:fld>
            <a:endParaRPr lang="en-US"/>
          </a:p>
        </p:txBody>
      </p:sp>
    </p:spTree>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600200"/>
            <a:ext cx="8915400" cy="2667000"/>
          </a:xfrm>
        </p:spPr>
        <p:txBody>
          <a:bodyPr>
            <a:normAutofit lnSpcReduction="10000"/>
          </a:bodyPr>
          <a:lstStyle/>
          <a:p>
            <a:r>
              <a:rPr lang="en-US" sz="2200" dirty="0" smtClean="0">
                <a:latin typeface="Arial Narrow" pitchFamily="34" charset="0"/>
              </a:rPr>
              <a:t>Precise data about the means that Albanian migrants use to remit to their relatives</a:t>
            </a:r>
            <a:r>
              <a:rPr lang="bg-BG" sz="2200" dirty="0" smtClean="0">
                <a:latin typeface="Arial Narrow" pitchFamily="34" charset="0"/>
              </a:rPr>
              <a:t>,</a:t>
            </a:r>
            <a:r>
              <a:rPr lang="en-US" sz="2200" dirty="0" smtClean="0">
                <a:latin typeface="Arial Narrow" pitchFamily="34" charset="0"/>
              </a:rPr>
              <a:t> however</a:t>
            </a:r>
            <a:r>
              <a:rPr lang="bg-BG" sz="2200" dirty="0" smtClean="0">
                <a:latin typeface="Arial Narrow" pitchFamily="34" charset="0"/>
              </a:rPr>
              <a:t>,</a:t>
            </a:r>
            <a:r>
              <a:rPr lang="en-US" sz="2200" dirty="0" smtClean="0">
                <a:latin typeface="Arial Narrow" pitchFamily="34" charset="0"/>
              </a:rPr>
              <a:t> are lacking. The channels of sending money in most cases are informal, the key ones being </a:t>
            </a:r>
            <a:r>
              <a:rPr lang="bg-BG" sz="2200" dirty="0" smtClean="0">
                <a:latin typeface="Arial Narrow" pitchFamily="34" charset="0"/>
              </a:rPr>
              <a:t>self</a:t>
            </a:r>
            <a:r>
              <a:rPr lang="en-GB" sz="2200" dirty="0" smtClean="0">
                <a:latin typeface="Arial Narrow" pitchFamily="34" charset="0"/>
              </a:rPr>
              <a:t>-</a:t>
            </a:r>
            <a:r>
              <a:rPr lang="bg-BG" sz="2200" dirty="0" smtClean="0">
                <a:latin typeface="Arial Narrow" pitchFamily="34" charset="0"/>
              </a:rPr>
              <a:t>delivery</a:t>
            </a:r>
            <a:r>
              <a:rPr lang="en-GB" sz="2200" dirty="0" smtClean="0">
                <a:latin typeface="Arial Narrow" pitchFamily="34" charset="0"/>
              </a:rPr>
              <a:t> and via </a:t>
            </a:r>
            <a:r>
              <a:rPr lang="bg-BG" sz="2200" dirty="0" smtClean="0">
                <a:latin typeface="Arial Narrow" pitchFamily="34" charset="0"/>
              </a:rPr>
              <a:t>friends and relatives.</a:t>
            </a:r>
            <a:r>
              <a:rPr lang="en-US" sz="2200" dirty="0" smtClean="0">
                <a:latin typeface="Arial Narrow" pitchFamily="34" charset="0"/>
              </a:rPr>
              <a:t> O</a:t>
            </a:r>
            <a:r>
              <a:rPr lang="bg-BG" sz="2200" dirty="0" smtClean="0">
                <a:latin typeface="Arial Narrow" pitchFamily="34" charset="0"/>
              </a:rPr>
              <a:t>nly 22% of the </a:t>
            </a:r>
            <a:r>
              <a:rPr lang="en-US" sz="2200" dirty="0" smtClean="0">
                <a:latin typeface="Arial Narrow" pitchFamily="34" charset="0"/>
              </a:rPr>
              <a:t>migrants responding to a recent survey sent</a:t>
            </a:r>
            <a:r>
              <a:rPr lang="bg-BG" sz="2200" dirty="0" smtClean="0">
                <a:latin typeface="Arial Narrow" pitchFamily="34" charset="0"/>
              </a:rPr>
              <a:t> money through formal banking channels (</a:t>
            </a:r>
            <a:r>
              <a:rPr lang="en-US" sz="2200" dirty="0" err="1" smtClean="0">
                <a:latin typeface="Arial Narrow" pitchFamily="34" charset="0"/>
              </a:rPr>
              <a:t>Mughal</a:t>
            </a:r>
            <a:r>
              <a:rPr lang="en-US" sz="2200" dirty="0" smtClean="0">
                <a:latin typeface="Arial Narrow" pitchFamily="34" charset="0"/>
              </a:rPr>
              <a:t>, </a:t>
            </a:r>
            <a:r>
              <a:rPr lang="en-US" sz="2200" dirty="0" err="1" smtClean="0">
                <a:latin typeface="Arial Narrow" pitchFamily="34" charset="0"/>
              </a:rPr>
              <a:t>Cipusheva</a:t>
            </a:r>
            <a:r>
              <a:rPr lang="en-US" sz="2200" dirty="0" smtClean="0">
                <a:latin typeface="Arial Narrow" pitchFamily="34" charset="0"/>
              </a:rPr>
              <a:t> and </a:t>
            </a:r>
            <a:r>
              <a:rPr lang="en-US" sz="2200" dirty="0" err="1" smtClean="0">
                <a:latin typeface="Arial Narrow" pitchFamily="34" charset="0"/>
              </a:rPr>
              <a:t>Abazi</a:t>
            </a:r>
            <a:r>
              <a:rPr lang="en-US" sz="2200" dirty="0" smtClean="0">
                <a:latin typeface="Arial Narrow" pitchFamily="34" charset="0"/>
              </a:rPr>
              <a:t> 2009, </a:t>
            </a:r>
            <a:r>
              <a:rPr lang="bg-BG" sz="2200" dirty="0" smtClean="0">
                <a:latin typeface="Arial Narrow" pitchFamily="34" charset="0"/>
              </a:rPr>
              <a:t>6</a:t>
            </a:r>
            <a:r>
              <a:rPr lang="en-US" sz="2200" dirty="0" smtClean="0">
                <a:latin typeface="Arial Narrow" pitchFamily="34" charset="0"/>
              </a:rPr>
              <a:t>4–70</a:t>
            </a:r>
            <a:r>
              <a:rPr lang="bg-BG" sz="2200" dirty="0" smtClean="0">
                <a:latin typeface="Arial Narrow" pitchFamily="34" charset="0"/>
              </a:rPr>
              <a:t>)</a:t>
            </a:r>
            <a:r>
              <a:rPr lang="en-US" sz="2200" dirty="0" smtClean="0">
                <a:latin typeface="Arial Narrow" pitchFamily="34" charset="0"/>
              </a:rPr>
              <a:t>.</a:t>
            </a:r>
            <a:endParaRPr lang="bg-BG" sz="2200" dirty="0" smtClean="0">
              <a:latin typeface="Arial Narrow" pitchFamily="34" charset="0"/>
            </a:endParaRPr>
          </a:p>
          <a:p>
            <a:r>
              <a:rPr lang="en-US" sz="2200" dirty="0" smtClean="0">
                <a:latin typeface="Arial Narrow" pitchFamily="34" charset="0"/>
              </a:rPr>
              <a:t>The official data suggest that during the last 15 years the total remittances sent by Macedonian citizen to Macedonia has been raised, even during the years following the 2008 economical crises</a:t>
            </a:r>
            <a:r>
              <a:rPr lang="en-US" sz="2300" dirty="0" smtClean="0">
                <a:latin typeface="Arial Narrow" pitchFamily="34" charset="0"/>
              </a:rPr>
              <a:t>.</a:t>
            </a:r>
          </a:p>
        </p:txBody>
      </p:sp>
      <p:graphicFrame>
        <p:nvGraphicFramePr>
          <p:cNvPr id="4" name="Table 3"/>
          <p:cNvGraphicFramePr>
            <a:graphicFrameLocks noGrp="1"/>
          </p:cNvGraphicFramePr>
          <p:nvPr/>
        </p:nvGraphicFramePr>
        <p:xfrm>
          <a:off x="152404" y="4526278"/>
          <a:ext cx="8915396" cy="2179322"/>
        </p:xfrm>
        <a:graphic>
          <a:graphicData uri="http://schemas.openxmlformats.org/drawingml/2006/table">
            <a:tbl>
              <a:tblPr/>
              <a:tblGrid>
                <a:gridCol w="990600"/>
                <a:gridCol w="533400"/>
                <a:gridCol w="500784"/>
                <a:gridCol w="507988"/>
                <a:gridCol w="507988"/>
                <a:gridCol w="507988"/>
                <a:gridCol w="543834"/>
                <a:gridCol w="543834"/>
                <a:gridCol w="543834"/>
                <a:gridCol w="507988"/>
                <a:gridCol w="543834"/>
                <a:gridCol w="507988"/>
                <a:gridCol w="543834"/>
                <a:gridCol w="543834"/>
                <a:gridCol w="543834"/>
                <a:gridCol w="543834"/>
              </a:tblGrid>
              <a:tr h="739056">
                <a:tc>
                  <a:txBody>
                    <a:bodyPr/>
                    <a:lstStyle/>
                    <a:p>
                      <a:pPr algn="r">
                        <a:lnSpc>
                          <a:spcPct val="150000"/>
                        </a:lnSpc>
                        <a:spcAft>
                          <a:spcPts val="0"/>
                        </a:spcAft>
                      </a:pPr>
                      <a:r>
                        <a:rPr lang="en-US" sz="1300" b="1" dirty="0" smtClean="0">
                          <a:latin typeface="Arial" pitchFamily="34" charset="0"/>
                          <a:ea typeface="Calibri"/>
                          <a:cs typeface="Arial" pitchFamily="34" charset="0"/>
                        </a:rPr>
                        <a:t>Year</a:t>
                      </a:r>
                      <a:endParaRPr lang="bg-BG" sz="1300" dirty="0">
                        <a:latin typeface="Arial" pitchFamily="34" charset="0"/>
                        <a:ea typeface="Calibri"/>
                        <a:cs typeface="Arial" pitchFamily="34" charset="0"/>
                      </a:endParaRPr>
                    </a:p>
                    <a:p>
                      <a:pPr indent="-3810">
                        <a:lnSpc>
                          <a:spcPct val="150000"/>
                        </a:lnSpc>
                        <a:spcAft>
                          <a:spcPts val="0"/>
                        </a:spcAft>
                      </a:pPr>
                      <a:endParaRPr lang="en-US" sz="1300" b="1" dirty="0" smtClean="0">
                        <a:latin typeface="Arial" pitchFamily="34" charset="0"/>
                        <a:ea typeface="Calibri"/>
                        <a:cs typeface="Arial" pitchFamily="34" charset="0"/>
                      </a:endParaRPr>
                    </a:p>
                    <a:p>
                      <a:pPr indent="-3810">
                        <a:lnSpc>
                          <a:spcPct val="150000"/>
                        </a:lnSpc>
                        <a:spcAft>
                          <a:spcPts val="0"/>
                        </a:spcAft>
                      </a:pPr>
                      <a:r>
                        <a:rPr lang="en-US" sz="1300" b="1" dirty="0" smtClean="0">
                          <a:latin typeface="Arial" pitchFamily="34" charset="0"/>
                          <a:ea typeface="Calibri"/>
                          <a:cs typeface="Arial" pitchFamily="34" charset="0"/>
                        </a:rPr>
                        <a:t>Source</a:t>
                      </a:r>
                      <a:endParaRPr lang="bg-BG" sz="13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rgbClr val="EAF1DD"/>
                    </a:solidFill>
                  </a:tcPr>
                </a:tc>
                <a:tc>
                  <a:txBody>
                    <a:bodyPr/>
                    <a:lstStyle/>
                    <a:p>
                      <a:pPr algn="ctr">
                        <a:lnSpc>
                          <a:spcPct val="150000"/>
                        </a:lnSpc>
                        <a:spcAft>
                          <a:spcPts val="0"/>
                        </a:spcAft>
                      </a:pPr>
                      <a:r>
                        <a:rPr lang="ru-RU" sz="1200" b="1" dirty="0">
                          <a:latin typeface="Arial" pitchFamily="34" charset="0"/>
                          <a:ea typeface="Calibri"/>
                          <a:cs typeface="Arial" pitchFamily="34" charset="0"/>
                        </a:rPr>
                        <a:t>1998</a:t>
                      </a:r>
                      <a:endParaRPr lang="bg-BG" sz="12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50000"/>
                        </a:lnSpc>
                        <a:spcAft>
                          <a:spcPts val="0"/>
                        </a:spcAft>
                      </a:pPr>
                      <a:r>
                        <a:rPr lang="ru-RU" sz="1200" b="1">
                          <a:latin typeface="Arial" pitchFamily="34" charset="0"/>
                          <a:ea typeface="Calibri"/>
                          <a:cs typeface="Arial" pitchFamily="34" charset="0"/>
                        </a:rPr>
                        <a:t>1999</a:t>
                      </a:r>
                      <a:endParaRPr lang="bg-BG" sz="120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50000"/>
                        </a:lnSpc>
                        <a:spcAft>
                          <a:spcPts val="0"/>
                        </a:spcAft>
                      </a:pPr>
                      <a:r>
                        <a:rPr lang="ru-RU" sz="1200" b="1">
                          <a:latin typeface="Arial" pitchFamily="34" charset="0"/>
                          <a:ea typeface="Calibri"/>
                          <a:cs typeface="Arial" pitchFamily="34" charset="0"/>
                        </a:rPr>
                        <a:t>2000</a:t>
                      </a:r>
                      <a:endParaRPr lang="bg-BG" sz="120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50000"/>
                        </a:lnSpc>
                        <a:spcAft>
                          <a:spcPts val="0"/>
                        </a:spcAft>
                      </a:pPr>
                      <a:r>
                        <a:rPr lang="ru-RU" sz="1200" b="1">
                          <a:latin typeface="Arial" pitchFamily="34" charset="0"/>
                          <a:ea typeface="Calibri"/>
                          <a:cs typeface="Arial" pitchFamily="34" charset="0"/>
                        </a:rPr>
                        <a:t>2001</a:t>
                      </a:r>
                      <a:endParaRPr lang="bg-BG" sz="120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50000"/>
                        </a:lnSpc>
                        <a:spcAft>
                          <a:spcPts val="0"/>
                        </a:spcAft>
                      </a:pPr>
                      <a:r>
                        <a:rPr lang="ru-RU" sz="1200" b="1">
                          <a:latin typeface="Arial" pitchFamily="34" charset="0"/>
                          <a:ea typeface="Calibri"/>
                          <a:cs typeface="Arial" pitchFamily="34" charset="0"/>
                        </a:rPr>
                        <a:t>2002</a:t>
                      </a:r>
                      <a:endParaRPr lang="bg-BG" sz="120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50000"/>
                        </a:lnSpc>
                        <a:spcAft>
                          <a:spcPts val="0"/>
                        </a:spcAft>
                      </a:pPr>
                      <a:r>
                        <a:rPr lang="ru-RU" sz="1200" b="1">
                          <a:latin typeface="Arial" pitchFamily="34" charset="0"/>
                          <a:ea typeface="Calibri"/>
                          <a:cs typeface="Arial" pitchFamily="34" charset="0"/>
                        </a:rPr>
                        <a:t>2003</a:t>
                      </a:r>
                      <a:endParaRPr lang="bg-BG" sz="120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50000"/>
                        </a:lnSpc>
                        <a:spcAft>
                          <a:spcPts val="0"/>
                        </a:spcAft>
                      </a:pPr>
                      <a:r>
                        <a:rPr lang="ru-RU" sz="1200" b="1" dirty="0">
                          <a:latin typeface="Arial" pitchFamily="34" charset="0"/>
                          <a:ea typeface="Calibri"/>
                          <a:cs typeface="Arial" pitchFamily="34" charset="0"/>
                        </a:rPr>
                        <a:t>2004</a:t>
                      </a:r>
                      <a:endParaRPr lang="bg-BG" sz="12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50000"/>
                        </a:lnSpc>
                        <a:spcAft>
                          <a:spcPts val="0"/>
                        </a:spcAft>
                      </a:pPr>
                      <a:r>
                        <a:rPr lang="ru-RU" sz="1200" b="1">
                          <a:latin typeface="Arial" pitchFamily="34" charset="0"/>
                          <a:ea typeface="Calibri"/>
                          <a:cs typeface="Arial" pitchFamily="34" charset="0"/>
                        </a:rPr>
                        <a:t>2005</a:t>
                      </a:r>
                      <a:endParaRPr lang="bg-BG" sz="120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50000"/>
                        </a:lnSpc>
                        <a:spcAft>
                          <a:spcPts val="0"/>
                        </a:spcAft>
                      </a:pPr>
                      <a:r>
                        <a:rPr lang="ru-RU" sz="1200" b="1">
                          <a:latin typeface="Arial" pitchFamily="34" charset="0"/>
                          <a:ea typeface="Calibri"/>
                          <a:cs typeface="Arial" pitchFamily="34" charset="0"/>
                        </a:rPr>
                        <a:t>2006</a:t>
                      </a:r>
                      <a:endParaRPr lang="bg-BG" sz="120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50000"/>
                        </a:lnSpc>
                        <a:spcAft>
                          <a:spcPts val="0"/>
                        </a:spcAft>
                      </a:pPr>
                      <a:r>
                        <a:rPr lang="ru-RU" sz="1200" b="1">
                          <a:latin typeface="Arial" pitchFamily="34" charset="0"/>
                          <a:ea typeface="Calibri"/>
                          <a:cs typeface="Arial" pitchFamily="34" charset="0"/>
                        </a:rPr>
                        <a:t>2007</a:t>
                      </a:r>
                      <a:endParaRPr lang="bg-BG" sz="120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50000"/>
                        </a:lnSpc>
                        <a:spcAft>
                          <a:spcPts val="0"/>
                        </a:spcAft>
                      </a:pPr>
                      <a:r>
                        <a:rPr lang="ru-RU" sz="1200" b="1">
                          <a:latin typeface="Arial" pitchFamily="34" charset="0"/>
                          <a:ea typeface="Calibri"/>
                          <a:cs typeface="Arial" pitchFamily="34" charset="0"/>
                        </a:rPr>
                        <a:t>2008</a:t>
                      </a:r>
                      <a:endParaRPr lang="bg-BG" sz="120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50000"/>
                        </a:lnSpc>
                        <a:spcAft>
                          <a:spcPts val="0"/>
                        </a:spcAft>
                      </a:pPr>
                      <a:r>
                        <a:rPr lang="ru-RU" sz="1200" b="1">
                          <a:latin typeface="Arial" pitchFamily="34" charset="0"/>
                          <a:ea typeface="Calibri"/>
                          <a:cs typeface="Arial" pitchFamily="34" charset="0"/>
                        </a:rPr>
                        <a:t>2009</a:t>
                      </a:r>
                      <a:endParaRPr lang="bg-BG" sz="120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50000"/>
                        </a:lnSpc>
                        <a:spcAft>
                          <a:spcPts val="0"/>
                        </a:spcAft>
                      </a:pPr>
                      <a:r>
                        <a:rPr lang="ru-RU" sz="1200" b="1">
                          <a:latin typeface="Arial" pitchFamily="34" charset="0"/>
                          <a:ea typeface="Calibri"/>
                          <a:cs typeface="Arial" pitchFamily="34" charset="0"/>
                        </a:rPr>
                        <a:t>2010</a:t>
                      </a:r>
                      <a:endParaRPr lang="bg-BG" sz="120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50000"/>
                        </a:lnSpc>
                        <a:spcAft>
                          <a:spcPts val="0"/>
                        </a:spcAft>
                      </a:pPr>
                      <a:r>
                        <a:rPr lang="ru-RU" sz="1200" b="1">
                          <a:latin typeface="Arial" pitchFamily="34" charset="0"/>
                          <a:ea typeface="Calibri"/>
                          <a:cs typeface="Arial" pitchFamily="34" charset="0"/>
                        </a:rPr>
                        <a:t>2011</a:t>
                      </a:r>
                      <a:endParaRPr lang="bg-BG" sz="120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50000"/>
                        </a:lnSpc>
                        <a:spcAft>
                          <a:spcPts val="0"/>
                        </a:spcAft>
                      </a:pPr>
                      <a:r>
                        <a:rPr lang="ru-RU" sz="1200" b="1">
                          <a:latin typeface="Arial" pitchFamily="34" charset="0"/>
                          <a:ea typeface="Calibri"/>
                          <a:cs typeface="Arial" pitchFamily="34" charset="0"/>
                        </a:rPr>
                        <a:t>2012</a:t>
                      </a:r>
                      <a:endParaRPr lang="bg-BG" sz="120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434342">
                <a:tc>
                  <a:txBody>
                    <a:bodyPr/>
                    <a:lstStyle/>
                    <a:p>
                      <a:pPr algn="ctr">
                        <a:spcAft>
                          <a:spcPts val="0"/>
                        </a:spcAft>
                      </a:pPr>
                      <a:r>
                        <a:rPr lang="en-US" sz="1400" b="1" dirty="0" smtClean="0">
                          <a:latin typeface="Arial Narrow" pitchFamily="34" charset="0"/>
                          <a:ea typeface="Calibri"/>
                          <a:cs typeface="Arial" pitchFamily="34" charset="0"/>
                        </a:rPr>
                        <a:t>World Bank</a:t>
                      </a:r>
                      <a:endParaRPr lang="bg-BG" sz="1400" dirty="0">
                        <a:latin typeface="Arial Narrow"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50000"/>
                        </a:lnSpc>
                        <a:spcAft>
                          <a:spcPts val="0"/>
                        </a:spcAft>
                      </a:pPr>
                      <a:r>
                        <a:rPr lang="ru-RU" sz="1500" dirty="0">
                          <a:latin typeface="Arial Narrow" pitchFamily="34" charset="0"/>
                          <a:ea typeface="Calibri"/>
                          <a:cs typeface="Arial" pitchFamily="34" charset="0"/>
                        </a:rPr>
                        <a:t>63</a:t>
                      </a:r>
                      <a:endParaRPr lang="bg-BG" sz="1500" dirty="0">
                        <a:latin typeface="Arial Narrow"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500" dirty="0">
                          <a:latin typeface="Arial Narrow" pitchFamily="34" charset="0"/>
                          <a:ea typeface="Calibri"/>
                          <a:cs typeface="Arial" pitchFamily="34" charset="0"/>
                        </a:rPr>
                        <a:t>77</a:t>
                      </a:r>
                      <a:endParaRPr lang="bg-BG" sz="1500" dirty="0">
                        <a:latin typeface="Arial Narrow"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500" dirty="0">
                          <a:latin typeface="Arial Narrow" pitchFamily="34" charset="0"/>
                          <a:ea typeface="Calibri"/>
                          <a:cs typeface="Arial" pitchFamily="34" charset="0"/>
                        </a:rPr>
                        <a:t>81</a:t>
                      </a:r>
                      <a:endParaRPr lang="bg-BG" sz="1500" dirty="0">
                        <a:latin typeface="Arial Narrow"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500" dirty="0">
                          <a:latin typeface="Arial Narrow" pitchFamily="34" charset="0"/>
                          <a:ea typeface="Calibri"/>
                          <a:cs typeface="Arial" pitchFamily="34" charset="0"/>
                        </a:rPr>
                        <a:t>73</a:t>
                      </a:r>
                      <a:endParaRPr lang="bg-BG" sz="1500" dirty="0">
                        <a:latin typeface="Arial Narrow"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500" dirty="0">
                          <a:latin typeface="Arial Narrow" pitchFamily="34" charset="0"/>
                          <a:ea typeface="Calibri"/>
                          <a:cs typeface="Arial" pitchFamily="34" charset="0"/>
                        </a:rPr>
                        <a:t>106</a:t>
                      </a:r>
                      <a:endParaRPr lang="bg-BG" sz="1500" dirty="0">
                        <a:latin typeface="Arial Narrow"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500" dirty="0">
                          <a:latin typeface="Arial Narrow" pitchFamily="34" charset="0"/>
                          <a:ea typeface="Calibri"/>
                          <a:cs typeface="Arial" pitchFamily="34" charset="0"/>
                        </a:rPr>
                        <a:t>174</a:t>
                      </a:r>
                      <a:endParaRPr lang="bg-BG" sz="1500" dirty="0">
                        <a:latin typeface="Arial Narrow"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500">
                          <a:latin typeface="Arial Narrow" pitchFamily="34" charset="0"/>
                          <a:ea typeface="Calibri"/>
                          <a:cs typeface="Arial" pitchFamily="34" charset="0"/>
                        </a:rPr>
                        <a:t>213</a:t>
                      </a:r>
                      <a:endParaRPr lang="bg-BG" sz="1500">
                        <a:latin typeface="Arial Narrow"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500">
                          <a:latin typeface="Arial Narrow" pitchFamily="34" charset="0"/>
                          <a:ea typeface="Calibri"/>
                          <a:cs typeface="Arial" pitchFamily="34" charset="0"/>
                        </a:rPr>
                        <a:t>226</a:t>
                      </a:r>
                      <a:endParaRPr lang="bg-BG" sz="1500">
                        <a:latin typeface="Arial Narrow"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500">
                          <a:latin typeface="Arial Narrow" pitchFamily="34" charset="0"/>
                          <a:ea typeface="Calibri"/>
                          <a:cs typeface="Arial" pitchFamily="34" charset="0"/>
                        </a:rPr>
                        <a:t>267</a:t>
                      </a:r>
                      <a:endParaRPr lang="bg-BG" sz="1500">
                        <a:latin typeface="Arial Narrow"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500">
                          <a:latin typeface="Arial Narrow" pitchFamily="34" charset="0"/>
                          <a:ea typeface="Calibri"/>
                          <a:cs typeface="Arial" pitchFamily="34" charset="0"/>
                        </a:rPr>
                        <a:t>345</a:t>
                      </a:r>
                      <a:endParaRPr lang="bg-BG" sz="1500">
                        <a:latin typeface="Arial Narrow"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500">
                          <a:latin typeface="Arial Narrow" pitchFamily="34" charset="0"/>
                          <a:ea typeface="Calibri"/>
                          <a:cs typeface="Arial" pitchFamily="34" charset="0"/>
                        </a:rPr>
                        <a:t>407</a:t>
                      </a:r>
                      <a:endParaRPr lang="bg-BG" sz="1500">
                        <a:latin typeface="Arial Narrow"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500">
                          <a:latin typeface="Arial Narrow" pitchFamily="34" charset="0"/>
                          <a:ea typeface="Calibri"/>
                          <a:cs typeface="Arial" pitchFamily="34" charset="0"/>
                        </a:rPr>
                        <a:t>381</a:t>
                      </a:r>
                      <a:endParaRPr lang="bg-BG" sz="1500">
                        <a:latin typeface="Arial Narrow"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500">
                          <a:latin typeface="Arial Narrow" pitchFamily="34" charset="0"/>
                          <a:ea typeface="Calibri"/>
                          <a:cs typeface="Arial" pitchFamily="34" charset="0"/>
                        </a:rPr>
                        <a:t>388</a:t>
                      </a:r>
                      <a:endParaRPr lang="bg-BG" sz="1500">
                        <a:latin typeface="Arial Narrow"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500">
                          <a:latin typeface="Arial Narrow" pitchFamily="34" charset="0"/>
                          <a:ea typeface="Calibri"/>
                          <a:cs typeface="Arial" pitchFamily="34" charset="0"/>
                        </a:rPr>
                        <a:t>434</a:t>
                      </a:r>
                      <a:endParaRPr lang="bg-BG" sz="1500">
                        <a:latin typeface="Arial Narrow"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500">
                          <a:latin typeface="Arial Narrow" pitchFamily="34" charset="0"/>
                          <a:ea typeface="Calibri"/>
                          <a:cs typeface="Arial" pitchFamily="34" charset="0"/>
                        </a:rPr>
                        <a:t>505</a:t>
                      </a:r>
                      <a:endParaRPr lang="bg-BG" sz="1500">
                        <a:latin typeface="Arial Narrow"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6710">
                <a:tc>
                  <a:txBody>
                    <a:bodyPr/>
                    <a:lstStyle/>
                    <a:p>
                      <a:pPr algn="ctr">
                        <a:spcAft>
                          <a:spcPts val="0"/>
                        </a:spcAft>
                      </a:pPr>
                      <a:r>
                        <a:rPr lang="en-US" sz="1400" b="1" dirty="0" smtClean="0">
                          <a:latin typeface="Arial Narrow" pitchFamily="34" charset="0"/>
                        </a:rPr>
                        <a:t>National bank of the Republic of Macedonia</a:t>
                      </a:r>
                      <a:endParaRPr lang="bg-BG" sz="1400" b="1" dirty="0">
                        <a:latin typeface="Arial Narrow"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50000"/>
                        </a:lnSpc>
                        <a:spcAft>
                          <a:spcPts val="0"/>
                        </a:spcAft>
                      </a:pPr>
                      <a:r>
                        <a:rPr lang="ru-RU" sz="1500" dirty="0">
                          <a:latin typeface="Arial Narrow" pitchFamily="34" charset="0"/>
                          <a:ea typeface="Calibri"/>
                          <a:cs typeface="Arial" pitchFamily="34" charset="0"/>
                        </a:rPr>
                        <a:t>42,6</a:t>
                      </a:r>
                      <a:endParaRPr lang="bg-BG" sz="1500" dirty="0">
                        <a:latin typeface="Arial Narrow"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500">
                          <a:latin typeface="Arial Narrow" pitchFamily="34" charset="0"/>
                          <a:ea typeface="Calibri"/>
                          <a:cs typeface="Arial" pitchFamily="34" charset="0"/>
                        </a:rPr>
                        <a:t>64,2</a:t>
                      </a:r>
                      <a:endParaRPr lang="bg-BG" sz="1500">
                        <a:latin typeface="Arial Narrow"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500">
                          <a:latin typeface="Arial Narrow" pitchFamily="34" charset="0"/>
                          <a:ea typeface="Calibri"/>
                          <a:cs typeface="Arial" pitchFamily="34" charset="0"/>
                        </a:rPr>
                        <a:t>66,3</a:t>
                      </a:r>
                      <a:endParaRPr lang="bg-BG" sz="1500">
                        <a:latin typeface="Arial Narrow"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500">
                          <a:latin typeface="Arial Narrow" pitchFamily="34" charset="0"/>
                          <a:ea typeface="Calibri"/>
                          <a:cs typeface="Arial" pitchFamily="34" charset="0"/>
                        </a:rPr>
                        <a:t>47,5</a:t>
                      </a:r>
                      <a:endParaRPr lang="bg-BG" sz="1500">
                        <a:latin typeface="Arial Narrow"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500" dirty="0">
                          <a:latin typeface="Arial Narrow" pitchFamily="34" charset="0"/>
                          <a:ea typeface="Calibri"/>
                          <a:cs typeface="Arial" pitchFamily="34" charset="0"/>
                        </a:rPr>
                        <a:t>69,8</a:t>
                      </a:r>
                      <a:endParaRPr lang="bg-BG" sz="1500" dirty="0">
                        <a:latin typeface="Arial Narrow"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500" dirty="0">
                          <a:latin typeface="Arial Narrow" pitchFamily="34" charset="0"/>
                          <a:ea typeface="Calibri"/>
                          <a:cs typeface="Arial" pitchFamily="34" charset="0"/>
                        </a:rPr>
                        <a:t>130,3</a:t>
                      </a:r>
                      <a:endParaRPr lang="bg-BG" sz="1500" dirty="0">
                        <a:latin typeface="Arial Narrow"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500" dirty="0">
                          <a:latin typeface="Arial Narrow" pitchFamily="34" charset="0"/>
                          <a:ea typeface="Calibri"/>
                          <a:cs typeface="Arial" pitchFamily="34" charset="0"/>
                        </a:rPr>
                        <a:t>146,3</a:t>
                      </a:r>
                      <a:endParaRPr lang="bg-BG" sz="1500" dirty="0">
                        <a:latin typeface="Arial Narrow"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500" dirty="0">
                          <a:latin typeface="Arial Narrow" pitchFamily="34" charset="0"/>
                          <a:ea typeface="Calibri"/>
                          <a:cs typeface="Arial" pitchFamily="34" charset="0"/>
                        </a:rPr>
                        <a:t>155,3</a:t>
                      </a:r>
                      <a:endParaRPr lang="bg-BG" sz="1500" dirty="0">
                        <a:latin typeface="Arial Narrow"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500" dirty="0">
                          <a:latin typeface="Arial Narrow" pitchFamily="34" charset="0"/>
                          <a:ea typeface="Calibri"/>
                          <a:cs typeface="Arial" pitchFamily="34" charset="0"/>
                        </a:rPr>
                        <a:t>182</a:t>
                      </a:r>
                      <a:endParaRPr lang="bg-BG" sz="1500" dirty="0">
                        <a:latin typeface="Arial Narrow"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500" dirty="0">
                          <a:latin typeface="Arial Narrow" pitchFamily="34" charset="0"/>
                          <a:ea typeface="Calibri"/>
                          <a:cs typeface="Arial" pitchFamily="34" charset="0"/>
                        </a:rPr>
                        <a:t>216,9</a:t>
                      </a:r>
                      <a:endParaRPr lang="bg-BG" sz="1500" dirty="0">
                        <a:latin typeface="Arial Narrow"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500" dirty="0">
                          <a:latin typeface="Arial Narrow" pitchFamily="34" charset="0"/>
                          <a:ea typeface="Calibri"/>
                          <a:cs typeface="Arial" pitchFamily="34" charset="0"/>
                        </a:rPr>
                        <a:t>238</a:t>
                      </a:r>
                      <a:endParaRPr lang="bg-BG" sz="1500" dirty="0">
                        <a:latin typeface="Arial Narrow"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500" dirty="0">
                          <a:latin typeface="Arial Narrow" pitchFamily="34" charset="0"/>
                          <a:ea typeface="Calibri"/>
                          <a:cs typeface="Arial" pitchFamily="34" charset="0"/>
                        </a:rPr>
                        <a:t>237,9</a:t>
                      </a:r>
                      <a:endParaRPr lang="bg-BG" sz="1500" dirty="0">
                        <a:latin typeface="Arial Narrow"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500" dirty="0">
                          <a:latin typeface="Arial Narrow" pitchFamily="34" charset="0"/>
                          <a:ea typeface="Calibri"/>
                          <a:cs typeface="Arial" pitchFamily="34" charset="0"/>
                        </a:rPr>
                        <a:t>240,6</a:t>
                      </a:r>
                      <a:endParaRPr lang="bg-BG" sz="1500" dirty="0">
                        <a:latin typeface="Arial Narrow"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500" dirty="0">
                          <a:latin typeface="Arial Narrow" pitchFamily="34" charset="0"/>
                          <a:ea typeface="Calibri"/>
                          <a:cs typeface="Arial" pitchFamily="34" charset="0"/>
                        </a:rPr>
                        <a:t>250,7</a:t>
                      </a:r>
                      <a:endParaRPr lang="bg-BG" sz="1500" dirty="0">
                        <a:latin typeface="Arial Narrow"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500" dirty="0">
                          <a:latin typeface="Arial Narrow" pitchFamily="34" charset="0"/>
                          <a:ea typeface="Calibri"/>
                          <a:cs typeface="Arial" pitchFamily="34" charset="0"/>
                        </a:rPr>
                        <a:t>234,7</a:t>
                      </a:r>
                      <a:endParaRPr lang="bg-BG" sz="1500" dirty="0">
                        <a:latin typeface="Arial Narrow"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itle 1"/>
          <p:cNvSpPr>
            <a:spLocks noGrp="1"/>
          </p:cNvSpPr>
          <p:nvPr>
            <p:ph type="title"/>
          </p:nvPr>
        </p:nvSpPr>
        <p:spPr>
          <a:xfrm>
            <a:off x="1066800" y="76200"/>
            <a:ext cx="7772400" cy="1066800"/>
          </a:xfrm>
        </p:spPr>
        <p:txBody>
          <a:bodyPr>
            <a:noAutofit/>
          </a:bodyPr>
          <a:lstStyle/>
          <a:p>
            <a:r>
              <a:rPr lang="en-US" sz="3400" dirty="0" smtClean="0">
                <a:latin typeface="Arial Narrow" pitchFamily="34" charset="0"/>
              </a:rPr>
              <a:t>Migration networks, </a:t>
            </a:r>
            <a:r>
              <a:rPr lang="en-US" sz="3400" u="sng" dirty="0" smtClean="0">
                <a:latin typeface="Arial Narrow" pitchFamily="34" charset="0"/>
              </a:rPr>
              <a:t/>
            </a:r>
            <a:br>
              <a:rPr lang="en-US" sz="3400" u="sng" dirty="0" smtClean="0">
                <a:latin typeface="Arial Narrow" pitchFamily="34" charset="0"/>
              </a:rPr>
            </a:br>
            <a:r>
              <a:rPr lang="en-US" sz="3400" u="sng" dirty="0" smtClean="0">
                <a:latin typeface="Arial Narrow" pitchFamily="34" charset="0"/>
              </a:rPr>
              <a:t>transnational practices and locality</a:t>
            </a:r>
            <a:endParaRPr lang="bg-BG" sz="3400" u="sng" dirty="0">
              <a:latin typeface="Arial Narrow" pitchFamily="34" charset="0"/>
            </a:endParaRPr>
          </a:p>
        </p:txBody>
      </p:sp>
      <p:sp>
        <p:nvSpPr>
          <p:cNvPr id="6" name="TextBox 5"/>
          <p:cNvSpPr txBox="1"/>
          <p:nvPr/>
        </p:nvSpPr>
        <p:spPr>
          <a:xfrm>
            <a:off x="2133600" y="4114800"/>
            <a:ext cx="5257800" cy="400110"/>
          </a:xfrm>
          <a:prstGeom prst="rect">
            <a:avLst/>
          </a:prstGeom>
          <a:noFill/>
        </p:spPr>
        <p:txBody>
          <a:bodyPr wrap="square" rtlCol="0">
            <a:spAutoFit/>
          </a:bodyPr>
          <a:lstStyle/>
          <a:p>
            <a:r>
              <a:rPr lang="en-US" sz="2000" b="1" dirty="0" smtClean="0">
                <a:latin typeface="Arial Narrow" pitchFamily="34" charset="0"/>
              </a:rPr>
              <a:t>Remittances in Macedonia (in millions, US)</a:t>
            </a:r>
            <a:endParaRPr lang="bg-BG" sz="2000" b="1" dirty="0"/>
          </a:p>
        </p:txBody>
      </p:sp>
      <p:sp>
        <p:nvSpPr>
          <p:cNvPr id="7" name="TextBox 6"/>
          <p:cNvSpPr txBox="1"/>
          <p:nvPr/>
        </p:nvSpPr>
        <p:spPr>
          <a:xfrm>
            <a:off x="1752600" y="1066800"/>
            <a:ext cx="3048000" cy="4924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600" i="1" dirty="0" smtClean="0">
                <a:latin typeface="Arial Narrow" pitchFamily="34" charset="0"/>
              </a:rPr>
              <a:t>Remittances</a:t>
            </a:r>
            <a:r>
              <a:rPr lang="en-US" sz="2600" dirty="0" smtClean="0"/>
              <a:t> </a:t>
            </a:r>
            <a:endParaRPr lang="bg-BG" sz="2600" dirty="0"/>
          </a:p>
        </p:txBody>
      </p:sp>
      <p:sp>
        <p:nvSpPr>
          <p:cNvPr id="9" name="Slide Number Placeholder 8"/>
          <p:cNvSpPr>
            <a:spLocks noGrp="1"/>
          </p:cNvSpPr>
          <p:nvPr>
            <p:ph type="sldNum" sz="quarter" idx="12"/>
          </p:nvPr>
        </p:nvSpPr>
        <p:spPr>
          <a:xfrm>
            <a:off x="8534400" y="152400"/>
            <a:ext cx="457200" cy="457200"/>
          </a:xfrm>
        </p:spPr>
        <p:txBody>
          <a:bodyPr/>
          <a:lstStyle/>
          <a:p>
            <a:fld id="{B6F15528-21DE-4FAA-801E-634DDDAF4B2B}" type="slidenum">
              <a:rPr lang="en-US" smtClean="0"/>
              <a:pPr/>
              <a:t>15</a:t>
            </a:fld>
            <a:endParaRPr lang="en-US"/>
          </a:p>
        </p:txBody>
      </p:sp>
    </p:spTree>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
          </p:nvPr>
        </p:nvGraphicFramePr>
        <p:xfrm>
          <a:off x="838200" y="2494936"/>
          <a:ext cx="7467600" cy="3276600"/>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p:cNvSpPr>
            <a:spLocks noGrp="1"/>
          </p:cNvSpPr>
          <p:nvPr>
            <p:ph type="title"/>
          </p:nvPr>
        </p:nvSpPr>
        <p:spPr>
          <a:xfrm>
            <a:off x="1066800" y="76200"/>
            <a:ext cx="7772400" cy="1066800"/>
          </a:xfrm>
        </p:spPr>
        <p:txBody>
          <a:bodyPr>
            <a:noAutofit/>
          </a:bodyPr>
          <a:lstStyle/>
          <a:p>
            <a:r>
              <a:rPr lang="en-US" sz="3400" dirty="0" smtClean="0">
                <a:latin typeface="Arial Narrow" pitchFamily="34" charset="0"/>
              </a:rPr>
              <a:t>Migration networks, </a:t>
            </a:r>
            <a:r>
              <a:rPr lang="en-US" sz="3400" u="sng" dirty="0" smtClean="0">
                <a:latin typeface="Arial Narrow" pitchFamily="34" charset="0"/>
              </a:rPr>
              <a:t/>
            </a:r>
            <a:br>
              <a:rPr lang="en-US" sz="3400" u="sng" dirty="0" smtClean="0">
                <a:latin typeface="Arial Narrow" pitchFamily="34" charset="0"/>
              </a:rPr>
            </a:br>
            <a:r>
              <a:rPr lang="en-US" sz="3400" u="sng" dirty="0" smtClean="0">
                <a:latin typeface="Arial Narrow" pitchFamily="34" charset="0"/>
              </a:rPr>
              <a:t>transnational practices and locality</a:t>
            </a:r>
            <a:endParaRPr lang="bg-BG" sz="3400" u="sng" dirty="0">
              <a:latin typeface="Arial Narrow" pitchFamily="34" charset="0"/>
            </a:endParaRPr>
          </a:p>
        </p:txBody>
      </p:sp>
      <p:sp>
        <p:nvSpPr>
          <p:cNvPr id="5" name="TextBox 4"/>
          <p:cNvSpPr txBox="1"/>
          <p:nvPr/>
        </p:nvSpPr>
        <p:spPr>
          <a:xfrm>
            <a:off x="1752600" y="1066800"/>
            <a:ext cx="3048000" cy="4924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600" i="1" dirty="0" smtClean="0">
                <a:latin typeface="Arial Narrow" pitchFamily="34" charset="0"/>
              </a:rPr>
              <a:t>Remittances</a:t>
            </a:r>
            <a:r>
              <a:rPr lang="en-US" sz="2600" dirty="0" smtClean="0"/>
              <a:t> </a:t>
            </a:r>
            <a:endParaRPr lang="bg-BG" sz="2600" dirty="0"/>
          </a:p>
        </p:txBody>
      </p:sp>
      <p:sp>
        <p:nvSpPr>
          <p:cNvPr id="7" name="TextBox 6"/>
          <p:cNvSpPr txBox="1"/>
          <p:nvPr/>
        </p:nvSpPr>
        <p:spPr>
          <a:xfrm>
            <a:off x="2057400" y="1730514"/>
            <a:ext cx="4191000" cy="707886"/>
          </a:xfrm>
          <a:prstGeom prst="rect">
            <a:avLst/>
          </a:prstGeom>
          <a:noFill/>
        </p:spPr>
        <p:txBody>
          <a:bodyPr wrap="square" rtlCol="0">
            <a:spAutoFit/>
          </a:bodyPr>
          <a:lstStyle/>
          <a:p>
            <a:pPr algn="ctr"/>
            <a:r>
              <a:rPr lang="en-US" sz="2000" b="1" dirty="0" smtClean="0">
                <a:latin typeface="Arial Narrow" pitchFamily="34" charset="0"/>
              </a:rPr>
              <a:t>Households receiving remittances from relatives working abroad*</a:t>
            </a:r>
            <a:endParaRPr lang="bg-BG" sz="2000" b="1" dirty="0">
              <a:latin typeface="Arial Narrow" pitchFamily="34" charset="0"/>
            </a:endParaRPr>
          </a:p>
        </p:txBody>
      </p:sp>
      <p:sp>
        <p:nvSpPr>
          <p:cNvPr id="9" name="TextBox 8"/>
          <p:cNvSpPr txBox="1"/>
          <p:nvPr/>
        </p:nvSpPr>
        <p:spPr>
          <a:xfrm>
            <a:off x="381000" y="5830669"/>
            <a:ext cx="8382000" cy="369332"/>
          </a:xfrm>
          <a:prstGeom prst="rect">
            <a:avLst/>
          </a:prstGeom>
          <a:noFill/>
        </p:spPr>
        <p:txBody>
          <a:bodyPr wrap="square" rtlCol="0">
            <a:spAutoFit/>
          </a:bodyPr>
          <a:lstStyle/>
          <a:p>
            <a:r>
              <a:rPr lang="en-US" dirty="0" smtClean="0">
                <a:latin typeface="Arial Narrow" pitchFamily="34" charset="0"/>
              </a:rPr>
              <a:t>* </a:t>
            </a:r>
            <a:r>
              <a:rPr lang="fr-FR" i="1" dirty="0" smtClean="0">
                <a:latin typeface="Arial Narrow" pitchFamily="34" charset="0"/>
              </a:rPr>
              <a:t>Source: </a:t>
            </a:r>
            <a:r>
              <a:rPr lang="fr-FR" i="1" dirty="0" err="1" smtClean="0">
                <a:latin typeface="Arial Narrow" pitchFamily="34" charset="0"/>
              </a:rPr>
              <a:t>DoTM</a:t>
            </a:r>
            <a:r>
              <a:rPr lang="fr-FR" i="1" dirty="0" smtClean="0">
                <a:latin typeface="Arial Narrow" pitchFamily="34" charset="0"/>
              </a:rPr>
              <a:t> Survey (2008); UACS </a:t>
            </a:r>
            <a:r>
              <a:rPr lang="fr-FR" i="1" dirty="0" err="1" smtClean="0">
                <a:latin typeface="Arial Narrow" pitchFamily="34" charset="0"/>
              </a:rPr>
              <a:t>Remittances</a:t>
            </a:r>
            <a:r>
              <a:rPr lang="fr-FR" i="1" dirty="0" smtClean="0">
                <a:latin typeface="Arial Narrow" pitchFamily="34" charset="0"/>
              </a:rPr>
              <a:t> Survey (2012). </a:t>
            </a:r>
            <a:endParaRPr lang="bg-BG" dirty="0">
              <a:latin typeface="Arial Narrow" pitchFamily="34" charset="0"/>
            </a:endParaRPr>
          </a:p>
        </p:txBody>
      </p:sp>
      <p:sp>
        <p:nvSpPr>
          <p:cNvPr id="10" name="Slide Number Placeholder 9"/>
          <p:cNvSpPr>
            <a:spLocks noGrp="1"/>
          </p:cNvSpPr>
          <p:nvPr>
            <p:ph type="sldNum" sz="quarter" idx="12"/>
          </p:nvPr>
        </p:nvSpPr>
        <p:spPr>
          <a:xfrm>
            <a:off x="8610600" y="152400"/>
            <a:ext cx="457200" cy="457200"/>
          </a:xfrm>
        </p:spPr>
        <p:txBody>
          <a:bodyPr/>
          <a:lstStyle/>
          <a:p>
            <a:fld id="{B6F15528-21DE-4FAA-801E-634DDDAF4B2B}"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981200"/>
            <a:ext cx="3581400" cy="3810000"/>
          </a:xfrm>
        </p:spPr>
        <p:txBody>
          <a:bodyPr>
            <a:normAutofit/>
          </a:bodyPr>
          <a:lstStyle/>
          <a:p>
            <a:r>
              <a:rPr lang="en-US" sz="2300" dirty="0" smtClean="0">
                <a:latin typeface="Arial Narrow" pitchFamily="34" charset="0"/>
              </a:rPr>
              <a:t>Remittances are spent first and foremost </a:t>
            </a:r>
            <a:r>
              <a:rPr lang="en-GB" sz="2300" dirty="0" smtClean="0">
                <a:latin typeface="Arial Narrow" pitchFamily="34" charset="0"/>
              </a:rPr>
              <a:t>to meet essential needs locally </a:t>
            </a:r>
            <a:r>
              <a:rPr lang="bg-BG" sz="2300" dirty="0" smtClean="0">
                <a:latin typeface="Arial Narrow" pitchFamily="34" charset="0"/>
              </a:rPr>
              <a:t>– </a:t>
            </a:r>
            <a:r>
              <a:rPr lang="en-GB" sz="2300" dirty="0" smtClean="0">
                <a:latin typeface="Arial Narrow" pitchFamily="34" charset="0"/>
              </a:rPr>
              <a:t>food, medicines, clothing, </a:t>
            </a:r>
            <a:r>
              <a:rPr lang="bg-BG" sz="2300" dirty="0" smtClean="0">
                <a:latin typeface="Arial Narrow" pitchFamily="34" charset="0"/>
              </a:rPr>
              <a:t>    </a:t>
            </a:r>
            <a:r>
              <a:rPr lang="en-GB" sz="2300" dirty="0" smtClean="0">
                <a:latin typeface="Arial Narrow" pitchFamily="34" charset="0"/>
              </a:rPr>
              <a:t>different taxes and fees.</a:t>
            </a:r>
            <a:r>
              <a:rPr lang="bg-BG" sz="2300" dirty="0" smtClean="0">
                <a:latin typeface="Arial Narrow" pitchFamily="34" charset="0"/>
              </a:rPr>
              <a:t> </a:t>
            </a:r>
            <a:endParaRPr lang="en-US" sz="2300" dirty="0" smtClean="0">
              <a:latin typeface="Arial Narrow" pitchFamily="34" charset="0"/>
            </a:endParaRPr>
          </a:p>
          <a:p>
            <a:r>
              <a:rPr lang="en-US" sz="2300" dirty="0" smtClean="0">
                <a:latin typeface="Arial Narrow" pitchFamily="34" charset="0"/>
              </a:rPr>
              <a:t>T</a:t>
            </a:r>
            <a:r>
              <a:rPr lang="bg-BG" sz="2300" dirty="0" smtClean="0">
                <a:latin typeface="Arial Narrow" pitchFamily="34" charset="0"/>
              </a:rPr>
              <a:t>he most visible are the funds invested in the reconstruction or construction of houses, as well as in their furnishing. </a:t>
            </a:r>
            <a:endParaRPr lang="bg-BG" sz="2300" dirty="0">
              <a:latin typeface="Arial Narrow" pitchFamily="34" charset="0"/>
            </a:endParaRPr>
          </a:p>
        </p:txBody>
      </p:sp>
      <p:pic>
        <p:nvPicPr>
          <p:cNvPr id="5" name="Picture 3" descr="E:\D\MyDocuments\IEFEM\Seminar Mobilnost_migracii_kultura\New folder\8.jpg"/>
          <p:cNvPicPr>
            <a:picLocks noChangeAspect="1" noChangeArrowheads="1"/>
          </p:cNvPicPr>
          <p:nvPr/>
        </p:nvPicPr>
        <p:blipFill>
          <a:blip r:embed="rId2"/>
          <a:srcRect/>
          <a:stretch>
            <a:fillRect/>
          </a:stretch>
        </p:blipFill>
        <p:spPr bwMode="auto">
          <a:xfrm>
            <a:off x="3733800" y="1819102"/>
            <a:ext cx="5178056" cy="40482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itle 1"/>
          <p:cNvSpPr>
            <a:spLocks noGrp="1"/>
          </p:cNvSpPr>
          <p:nvPr>
            <p:ph type="title"/>
          </p:nvPr>
        </p:nvSpPr>
        <p:spPr>
          <a:xfrm>
            <a:off x="1066800" y="76200"/>
            <a:ext cx="7772400" cy="1066800"/>
          </a:xfrm>
        </p:spPr>
        <p:txBody>
          <a:bodyPr>
            <a:noAutofit/>
          </a:bodyPr>
          <a:lstStyle/>
          <a:p>
            <a:r>
              <a:rPr lang="en-US" sz="3400" dirty="0" smtClean="0">
                <a:latin typeface="Arial Narrow" pitchFamily="34" charset="0"/>
              </a:rPr>
              <a:t>Migration networks, </a:t>
            </a:r>
            <a:r>
              <a:rPr lang="en-US" sz="3400" u="sng" dirty="0" smtClean="0">
                <a:latin typeface="Arial Narrow" pitchFamily="34" charset="0"/>
              </a:rPr>
              <a:t/>
            </a:r>
            <a:br>
              <a:rPr lang="en-US" sz="3400" u="sng" dirty="0" smtClean="0">
                <a:latin typeface="Arial Narrow" pitchFamily="34" charset="0"/>
              </a:rPr>
            </a:br>
            <a:r>
              <a:rPr lang="en-US" sz="3400" u="sng" dirty="0" smtClean="0">
                <a:latin typeface="Arial Narrow" pitchFamily="34" charset="0"/>
              </a:rPr>
              <a:t>transnational practices and locality</a:t>
            </a:r>
            <a:endParaRPr lang="bg-BG" sz="3400" u="sng" dirty="0">
              <a:latin typeface="Arial Narrow" pitchFamily="34" charset="0"/>
            </a:endParaRPr>
          </a:p>
        </p:txBody>
      </p:sp>
      <p:sp>
        <p:nvSpPr>
          <p:cNvPr id="8" name="TextBox 7"/>
          <p:cNvSpPr txBox="1"/>
          <p:nvPr/>
        </p:nvSpPr>
        <p:spPr>
          <a:xfrm>
            <a:off x="1752600" y="1066800"/>
            <a:ext cx="3048000" cy="4924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600" i="1" dirty="0" smtClean="0">
                <a:latin typeface="Arial Narrow" pitchFamily="34" charset="0"/>
              </a:rPr>
              <a:t>Remittances</a:t>
            </a:r>
            <a:r>
              <a:rPr lang="en-US" sz="2600" dirty="0" smtClean="0"/>
              <a:t> </a:t>
            </a:r>
            <a:endParaRPr lang="bg-BG" sz="2600" dirty="0"/>
          </a:p>
        </p:txBody>
      </p:sp>
      <p:sp>
        <p:nvSpPr>
          <p:cNvPr id="9" name="Slide Number Placeholder 8"/>
          <p:cNvSpPr>
            <a:spLocks noGrp="1"/>
          </p:cNvSpPr>
          <p:nvPr>
            <p:ph type="sldNum" sz="quarter" idx="12"/>
          </p:nvPr>
        </p:nvSpPr>
        <p:spPr>
          <a:xfrm>
            <a:off x="8534400" y="152400"/>
            <a:ext cx="457200" cy="457200"/>
          </a:xfrm>
        </p:spPr>
        <p:txBody>
          <a:bodyPr/>
          <a:lstStyle/>
          <a:p>
            <a:fld id="{B6F15528-21DE-4FAA-801E-634DDDAF4B2B}" type="slidenum">
              <a:rPr lang="en-US" smtClean="0"/>
              <a:pPr/>
              <a:t>17</a:t>
            </a:fld>
            <a:endParaRPr lang="en-US"/>
          </a:p>
        </p:txBody>
      </p:sp>
    </p:spTree>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E:\D\MyDocuments\IEFEM\Seminar Mobilnost_migracii_kultura\New folder\10.jpg"/>
          <p:cNvPicPr>
            <a:picLocks noChangeAspect="1" noChangeArrowheads="1"/>
          </p:cNvPicPr>
          <p:nvPr/>
        </p:nvPicPr>
        <p:blipFill>
          <a:blip r:embed="rId2"/>
          <a:srcRect l="3483" r="2467" b="7112"/>
          <a:stretch>
            <a:fillRect/>
          </a:stretch>
        </p:blipFill>
        <p:spPr bwMode="auto">
          <a:xfrm>
            <a:off x="198120" y="304800"/>
            <a:ext cx="4831080" cy="35785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5" descr="E:\D\MyDocuments\IEFEM\Seminar Mobilnost_migracii_kultura\New folder\9.jpg"/>
          <p:cNvPicPr>
            <a:picLocks noChangeAspect="1" noChangeArrowheads="1"/>
          </p:cNvPicPr>
          <p:nvPr/>
        </p:nvPicPr>
        <p:blipFill>
          <a:blip r:embed="rId3"/>
          <a:srcRect l="3031" r="6324" b="9486"/>
          <a:stretch>
            <a:fillRect/>
          </a:stretch>
        </p:blipFill>
        <p:spPr bwMode="auto">
          <a:xfrm>
            <a:off x="5257800" y="990600"/>
            <a:ext cx="3695866" cy="49968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228600" y="4038600"/>
            <a:ext cx="4800600" cy="2846933"/>
          </a:xfrm>
          <a:prstGeom prst="rect">
            <a:avLst/>
          </a:prstGeom>
          <a:noFill/>
        </p:spPr>
        <p:txBody>
          <a:bodyPr wrap="square" rtlCol="0">
            <a:spAutoFit/>
          </a:bodyPr>
          <a:lstStyle/>
          <a:p>
            <a:r>
              <a:rPr lang="bg-BG" sz="2300" dirty="0" smtClean="0">
                <a:latin typeface="Arial Narrow" pitchFamily="34" charset="0"/>
              </a:rPr>
              <a:t>Entering an Albanian village one might be impressed by the number and the size of the houses created by such remittances, with varied planning and architectural features</a:t>
            </a:r>
            <a:r>
              <a:rPr lang="en-US" sz="2300" dirty="0" smtClean="0">
                <a:latin typeface="Arial Narrow" pitchFamily="34" charset="0"/>
              </a:rPr>
              <a:t>. </a:t>
            </a:r>
            <a:r>
              <a:rPr lang="bg-BG" sz="2300" dirty="0" smtClean="0">
                <a:latin typeface="Arial Narrow" pitchFamily="34" charset="0"/>
              </a:rPr>
              <a:t>Most of these houses have been built in the last 20–30 years</a:t>
            </a:r>
            <a:r>
              <a:rPr lang="en-US" sz="2300" dirty="0" smtClean="0">
                <a:latin typeface="Arial Narrow" pitchFamily="34" charset="0"/>
              </a:rPr>
              <a:t>.</a:t>
            </a:r>
            <a:endParaRPr lang="bg-BG" sz="2300" dirty="0" smtClean="0">
              <a:latin typeface="Arial Narrow" pitchFamily="34" charset="0"/>
            </a:endParaRPr>
          </a:p>
          <a:p>
            <a:endParaRPr lang="bg-BG" dirty="0"/>
          </a:p>
        </p:txBody>
      </p:sp>
      <p:sp>
        <p:nvSpPr>
          <p:cNvPr id="7" name="Slide Number Placeholder 6"/>
          <p:cNvSpPr>
            <a:spLocks noGrp="1"/>
          </p:cNvSpPr>
          <p:nvPr>
            <p:ph type="sldNum" sz="quarter" idx="12"/>
          </p:nvPr>
        </p:nvSpPr>
        <p:spPr>
          <a:xfrm>
            <a:off x="8534400" y="152400"/>
            <a:ext cx="457200" cy="457200"/>
          </a:xfrm>
        </p:spPr>
        <p:txBody>
          <a:bodyPr/>
          <a:lstStyle/>
          <a:p>
            <a:fld id="{B6F15528-21DE-4FAA-801E-634DDDAF4B2B}" type="slidenum">
              <a:rPr lang="en-US" smtClean="0"/>
              <a:pPr/>
              <a:t>18</a:t>
            </a:fld>
            <a:endParaRPr lang="en-US"/>
          </a:p>
        </p:txBody>
      </p:sp>
    </p:spTree>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D\MyDocuments\IEFEM\Seminar Mobilnost_migracii_kultura\New folder\11.jpg"/>
          <p:cNvPicPr>
            <a:picLocks noChangeAspect="1" noChangeArrowheads="1"/>
          </p:cNvPicPr>
          <p:nvPr/>
        </p:nvPicPr>
        <p:blipFill>
          <a:blip r:embed="rId2" cstate="print"/>
          <a:srcRect r="15849" b="16676"/>
          <a:stretch>
            <a:fillRect/>
          </a:stretch>
        </p:blipFill>
        <p:spPr bwMode="auto">
          <a:xfrm>
            <a:off x="160494" y="396600"/>
            <a:ext cx="3878106" cy="288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6626" name="Picture 2" descr="E:\D\MyDocuments\IEFEM\Seminar Mobilnost_migracii_kultura\New folder\27.jpg"/>
          <p:cNvPicPr>
            <a:picLocks noChangeAspect="1" noChangeArrowheads="1"/>
          </p:cNvPicPr>
          <p:nvPr/>
        </p:nvPicPr>
        <p:blipFill>
          <a:blip r:embed="rId3"/>
          <a:srcRect/>
          <a:stretch>
            <a:fillRect/>
          </a:stretch>
        </p:blipFill>
        <p:spPr bwMode="auto">
          <a:xfrm>
            <a:off x="4344000" y="1200600"/>
            <a:ext cx="4647600" cy="360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3" descr="E:\D\MyDocuments\IEFEM\Seminar Mobilnost_migracii_kultura\New folder\12.jpg"/>
          <p:cNvPicPr>
            <a:picLocks noChangeAspect="1" noChangeArrowheads="1"/>
          </p:cNvPicPr>
          <p:nvPr/>
        </p:nvPicPr>
        <p:blipFill>
          <a:blip r:embed="rId4" cstate="print"/>
          <a:srcRect l="3559" r="4346" b="8732"/>
          <a:stretch>
            <a:fillRect/>
          </a:stretch>
        </p:blipFill>
        <p:spPr bwMode="auto">
          <a:xfrm>
            <a:off x="163806" y="3597000"/>
            <a:ext cx="3874794" cy="288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4267200" y="5181600"/>
            <a:ext cx="4495800" cy="830997"/>
          </a:xfrm>
          <a:prstGeom prst="rect">
            <a:avLst/>
          </a:prstGeom>
          <a:noFill/>
        </p:spPr>
        <p:txBody>
          <a:bodyPr wrap="square" rtlCol="0">
            <a:spAutoFit/>
          </a:bodyPr>
          <a:lstStyle/>
          <a:p>
            <a:r>
              <a:rPr lang="bg-BG" sz="2400" dirty="0" smtClean="0">
                <a:latin typeface="Arial Narrow" pitchFamily="34" charset="0"/>
              </a:rPr>
              <a:t>М</a:t>
            </a:r>
            <a:r>
              <a:rPr lang="en-US" sz="2400" dirty="0" smtClean="0">
                <a:latin typeface="Arial Narrow" pitchFamily="34" charset="0"/>
              </a:rPr>
              <a:t>any</a:t>
            </a:r>
            <a:r>
              <a:rPr lang="bg-BG" sz="2400" dirty="0" smtClean="0">
                <a:latin typeface="Arial Narrow" pitchFamily="34" charset="0"/>
              </a:rPr>
              <a:t> </a:t>
            </a:r>
            <a:r>
              <a:rPr lang="en-US" sz="2400" dirty="0" smtClean="0">
                <a:latin typeface="Arial Narrow" pitchFamily="34" charset="0"/>
              </a:rPr>
              <a:t>houses </a:t>
            </a:r>
            <a:r>
              <a:rPr lang="bg-BG" sz="2400" dirty="0" smtClean="0">
                <a:latin typeface="Arial Narrow" pitchFamily="34" charset="0"/>
              </a:rPr>
              <a:t>are still under construction.</a:t>
            </a:r>
            <a:endParaRPr lang="bg-BG" sz="2400" dirty="0">
              <a:latin typeface="Arial Narrow" pitchFamily="34" charset="0"/>
            </a:endParaRPr>
          </a:p>
        </p:txBody>
      </p:sp>
      <p:sp>
        <p:nvSpPr>
          <p:cNvPr id="8" name="Slide Number Placeholder 7"/>
          <p:cNvSpPr>
            <a:spLocks noGrp="1"/>
          </p:cNvSpPr>
          <p:nvPr>
            <p:ph type="sldNum" sz="quarter" idx="12"/>
          </p:nvPr>
        </p:nvSpPr>
        <p:spPr>
          <a:xfrm>
            <a:off x="8534400" y="152400"/>
            <a:ext cx="457200" cy="457200"/>
          </a:xfrm>
        </p:spPr>
        <p:txBody>
          <a:bodyPr/>
          <a:lstStyle/>
          <a:p>
            <a:fld id="{B6F15528-21DE-4FAA-801E-634DDDAF4B2B}" type="slidenum">
              <a:rPr lang="en-US" smtClean="0"/>
              <a:pPr/>
              <a:t>19</a:t>
            </a:fld>
            <a:endParaRPr lang="en-US"/>
          </a:p>
        </p:txBody>
      </p:sp>
    </p:spTree>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latin typeface="Arial Narrow" pitchFamily="34" charset="0"/>
              </a:rPr>
              <a:t>Introduction</a:t>
            </a:r>
            <a:endParaRPr lang="bg-BG" u="sng" dirty="0">
              <a:latin typeface="Arial Narrow" pitchFamily="34" charset="0"/>
            </a:endParaRPr>
          </a:p>
        </p:txBody>
      </p:sp>
      <p:sp>
        <p:nvSpPr>
          <p:cNvPr id="3" name="Content Placeholder 2"/>
          <p:cNvSpPr>
            <a:spLocks noGrp="1"/>
          </p:cNvSpPr>
          <p:nvPr>
            <p:ph sz="quarter" idx="1"/>
          </p:nvPr>
        </p:nvSpPr>
        <p:spPr>
          <a:xfrm>
            <a:off x="914400" y="1600200"/>
            <a:ext cx="7772400" cy="4419600"/>
          </a:xfrm>
        </p:spPr>
        <p:txBody>
          <a:bodyPr/>
          <a:lstStyle/>
          <a:p>
            <a:r>
              <a:rPr lang="en-US" dirty="0" smtClean="0">
                <a:latin typeface="Arial Narrow" pitchFamily="34" charset="0"/>
              </a:rPr>
              <a:t>The aim of the paper is to examine the migrations of Albanians from Macedonia to Switzerland. </a:t>
            </a:r>
          </a:p>
          <a:p>
            <a:r>
              <a:rPr lang="en-US" dirty="0" smtClean="0">
                <a:latin typeface="Arial Narrow" pitchFamily="34" charset="0"/>
              </a:rPr>
              <a:t>The main thesis is that Albanian migrants in Switzerland still remain highly interconnected through stable networks characterized by high ethnic homogeneity; simultaneously, they are strongly associated with their places of origin in Macedonia. Reasons for this are various and go beyond family and kin solidarity.</a:t>
            </a:r>
            <a:endParaRPr lang="bg-BG" dirty="0">
              <a:latin typeface="Arial Narrow" pitchFamily="34" charset="0"/>
            </a:endParaRPr>
          </a:p>
        </p:txBody>
      </p:sp>
      <p:sp>
        <p:nvSpPr>
          <p:cNvPr id="5" name="Slide Number Placeholder 4"/>
          <p:cNvSpPr>
            <a:spLocks noGrp="1"/>
          </p:cNvSpPr>
          <p:nvPr>
            <p:ph type="sldNum" sz="quarter" idx="12"/>
          </p:nvPr>
        </p:nvSpPr>
        <p:spPr>
          <a:xfrm>
            <a:off x="8534400" y="228600"/>
            <a:ext cx="457200" cy="457200"/>
          </a:xfrm>
        </p:spPr>
        <p:txBody>
          <a:bodyPr/>
          <a:lstStyle/>
          <a:p>
            <a:fld id="{B6F15528-21DE-4FAA-801E-634DDDAF4B2B}" type="slidenum">
              <a:rPr lang="en-US" smtClean="0"/>
              <a:pPr/>
              <a:t>2</a:t>
            </a:fld>
            <a:endParaRPr lang="en-US"/>
          </a:p>
        </p:txBody>
      </p:sp>
    </p:spTree>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990600"/>
          </a:xfrm>
        </p:spPr>
        <p:txBody>
          <a:bodyPr>
            <a:noAutofit/>
          </a:bodyPr>
          <a:lstStyle/>
          <a:p>
            <a:r>
              <a:rPr lang="en-US" sz="3200" dirty="0" smtClean="0">
                <a:latin typeface="Arial Narrow" pitchFamily="34" charset="0"/>
              </a:rPr>
              <a:t>Migration networks, </a:t>
            </a:r>
            <a:r>
              <a:rPr lang="en-US" sz="3200" u="sng" dirty="0" smtClean="0">
                <a:latin typeface="Arial Narrow" pitchFamily="34" charset="0"/>
              </a:rPr>
              <a:t/>
            </a:r>
            <a:br>
              <a:rPr lang="en-US" sz="3200" u="sng" dirty="0" smtClean="0">
                <a:latin typeface="Arial Narrow" pitchFamily="34" charset="0"/>
              </a:rPr>
            </a:br>
            <a:r>
              <a:rPr lang="en-US" sz="3200" u="sng" dirty="0" smtClean="0">
                <a:latin typeface="Arial Narrow" pitchFamily="34" charset="0"/>
              </a:rPr>
              <a:t>transnational practices and locality</a:t>
            </a:r>
            <a:endParaRPr lang="bg-BG" sz="3200" dirty="0"/>
          </a:p>
        </p:txBody>
      </p:sp>
      <p:sp>
        <p:nvSpPr>
          <p:cNvPr id="3" name="Content Placeholder 2"/>
          <p:cNvSpPr>
            <a:spLocks noGrp="1"/>
          </p:cNvSpPr>
          <p:nvPr>
            <p:ph sz="quarter" idx="1"/>
          </p:nvPr>
        </p:nvSpPr>
        <p:spPr>
          <a:xfrm>
            <a:off x="228600" y="1295400"/>
            <a:ext cx="8686800" cy="1524000"/>
          </a:xfrm>
        </p:spPr>
        <p:txBody>
          <a:bodyPr>
            <a:normAutofit/>
          </a:bodyPr>
          <a:lstStyle/>
          <a:p>
            <a:r>
              <a:rPr lang="bg-BG" sz="2300" dirty="0" smtClean="0">
                <a:latin typeface="Arial Narrow" pitchFamily="34" charset="0"/>
              </a:rPr>
              <a:t>In addition to these expenditures, some remitted funds are invested in production activities. The majority migrants want to invest their savings in small businesses </a:t>
            </a:r>
            <a:r>
              <a:rPr lang="en-US" sz="2300" dirty="0" smtClean="0">
                <a:latin typeface="Arial Narrow" pitchFamily="34" charset="0"/>
              </a:rPr>
              <a:t>in their native place, </a:t>
            </a:r>
            <a:r>
              <a:rPr lang="bg-BG" sz="2300" dirty="0" smtClean="0">
                <a:latin typeface="Arial Narrow" pitchFamily="34" charset="0"/>
              </a:rPr>
              <a:t>aiming to provide a regular income for their families. </a:t>
            </a:r>
            <a:endParaRPr lang="en-US" sz="2300" dirty="0" smtClean="0">
              <a:latin typeface="Arial Narrow" pitchFamily="34" charset="0"/>
            </a:endParaRPr>
          </a:p>
        </p:txBody>
      </p:sp>
      <p:pic>
        <p:nvPicPr>
          <p:cNvPr id="5" name="Picture 2" descr="E:\D\MyDocuments\IEFEM\Seminar Mobilnost_migracii_kultura\New folder\20.jpg"/>
          <p:cNvPicPr>
            <a:picLocks noChangeAspect="1" noChangeArrowheads="1"/>
          </p:cNvPicPr>
          <p:nvPr/>
        </p:nvPicPr>
        <p:blipFill>
          <a:blip r:embed="rId2"/>
          <a:srcRect/>
          <a:stretch>
            <a:fillRect/>
          </a:stretch>
        </p:blipFill>
        <p:spPr bwMode="auto">
          <a:xfrm>
            <a:off x="142876" y="3008400"/>
            <a:ext cx="4319999" cy="324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3" descr="E:\D\MyDocuments\IEFEM\Seminar Mobilnost_migracii_kultura\New folder\21.jpg"/>
          <p:cNvPicPr>
            <a:picLocks noChangeAspect="1" noChangeArrowheads="1"/>
          </p:cNvPicPr>
          <p:nvPr/>
        </p:nvPicPr>
        <p:blipFill>
          <a:blip r:embed="rId3"/>
          <a:srcRect/>
          <a:stretch>
            <a:fillRect/>
          </a:stretch>
        </p:blipFill>
        <p:spPr bwMode="auto">
          <a:xfrm>
            <a:off x="4660899" y="3008400"/>
            <a:ext cx="4320530" cy="324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Slide Number Placeholder 7"/>
          <p:cNvSpPr>
            <a:spLocks noGrp="1"/>
          </p:cNvSpPr>
          <p:nvPr>
            <p:ph type="sldNum" sz="quarter" idx="12"/>
          </p:nvPr>
        </p:nvSpPr>
        <p:spPr>
          <a:xfrm>
            <a:off x="8610600" y="152400"/>
            <a:ext cx="457200" cy="457200"/>
          </a:xfrm>
        </p:spPr>
        <p:txBody>
          <a:bodyPr/>
          <a:lstStyle/>
          <a:p>
            <a:fld id="{B6F15528-21DE-4FAA-801E-634DDDAF4B2B}" type="slidenum">
              <a:rPr lang="en-US" smtClean="0"/>
              <a:pPr/>
              <a:t>20</a:t>
            </a:fld>
            <a:endParaRPr lang="en-US"/>
          </a:p>
        </p:txBody>
      </p:sp>
    </p:spTree>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181600"/>
            <a:ext cx="8229600" cy="990600"/>
          </a:xfrm>
        </p:spPr>
        <p:txBody>
          <a:bodyPr>
            <a:noAutofit/>
          </a:bodyPr>
          <a:lstStyle/>
          <a:p>
            <a:r>
              <a:rPr lang="bg-BG" sz="2300" dirty="0" smtClean="0">
                <a:latin typeface="Arial Narrow" pitchFamily="34" charset="0"/>
              </a:rPr>
              <a:t>Some of these initiatives are sustainable due to periodical money transfers by the owner’s brothers who continue to work in Switzerland.</a:t>
            </a:r>
            <a:endParaRPr lang="bg-BG" sz="2300" dirty="0">
              <a:latin typeface="Arial Narrow" pitchFamily="34" charset="0"/>
            </a:endParaRPr>
          </a:p>
        </p:txBody>
      </p:sp>
      <p:sp>
        <p:nvSpPr>
          <p:cNvPr id="4" name="Title 1"/>
          <p:cNvSpPr>
            <a:spLocks noGrp="1"/>
          </p:cNvSpPr>
          <p:nvPr>
            <p:ph type="title"/>
          </p:nvPr>
        </p:nvSpPr>
        <p:spPr>
          <a:xfrm>
            <a:off x="914400" y="152400"/>
            <a:ext cx="7772400" cy="990600"/>
          </a:xfrm>
        </p:spPr>
        <p:txBody>
          <a:bodyPr>
            <a:noAutofit/>
          </a:bodyPr>
          <a:lstStyle/>
          <a:p>
            <a:r>
              <a:rPr lang="en-US" sz="3200" dirty="0" smtClean="0">
                <a:latin typeface="Arial Narrow" pitchFamily="34" charset="0"/>
              </a:rPr>
              <a:t>Migration networks, </a:t>
            </a:r>
            <a:r>
              <a:rPr lang="en-US" sz="3200" u="sng" dirty="0" smtClean="0">
                <a:latin typeface="Arial Narrow" pitchFamily="34" charset="0"/>
              </a:rPr>
              <a:t/>
            </a:r>
            <a:br>
              <a:rPr lang="en-US" sz="3200" u="sng" dirty="0" smtClean="0">
                <a:latin typeface="Arial Narrow" pitchFamily="34" charset="0"/>
              </a:rPr>
            </a:br>
            <a:r>
              <a:rPr lang="en-US" sz="3200" u="sng" dirty="0" smtClean="0">
                <a:latin typeface="Arial Narrow" pitchFamily="34" charset="0"/>
              </a:rPr>
              <a:t>transnational practices and locality</a:t>
            </a:r>
            <a:endParaRPr lang="bg-BG" sz="3200" dirty="0"/>
          </a:p>
        </p:txBody>
      </p:sp>
      <p:pic>
        <p:nvPicPr>
          <p:cNvPr id="5" name="Picture 2" descr="E:\D\MyDocuments\IEFEM\Seminar Mobilnost_migracii_kultura\New folder\22.jpg"/>
          <p:cNvPicPr>
            <a:picLocks noChangeAspect="1" noChangeArrowheads="1"/>
          </p:cNvPicPr>
          <p:nvPr/>
        </p:nvPicPr>
        <p:blipFill>
          <a:blip r:embed="rId2" cstate="print"/>
          <a:srcRect/>
          <a:stretch>
            <a:fillRect/>
          </a:stretch>
        </p:blipFill>
        <p:spPr bwMode="auto">
          <a:xfrm>
            <a:off x="4648200" y="1524000"/>
            <a:ext cx="4319999" cy="324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4" descr="E:\D\MyDocuments\IEFEM\Seminar Mobilnost_migracii_kultura\New folder\24.jpg"/>
          <p:cNvPicPr>
            <a:picLocks noChangeAspect="1" noChangeArrowheads="1"/>
          </p:cNvPicPr>
          <p:nvPr/>
        </p:nvPicPr>
        <p:blipFill>
          <a:blip r:embed="rId3" cstate="print"/>
          <a:srcRect/>
          <a:stretch>
            <a:fillRect/>
          </a:stretch>
        </p:blipFill>
        <p:spPr bwMode="auto">
          <a:xfrm>
            <a:off x="152400" y="1524000"/>
            <a:ext cx="4320000" cy="324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Slide Number Placeholder 7"/>
          <p:cNvSpPr>
            <a:spLocks noGrp="1"/>
          </p:cNvSpPr>
          <p:nvPr>
            <p:ph type="sldNum" sz="quarter" idx="12"/>
          </p:nvPr>
        </p:nvSpPr>
        <p:spPr>
          <a:xfrm>
            <a:off x="8534400" y="152400"/>
            <a:ext cx="457200" cy="457200"/>
          </a:xfrm>
        </p:spPr>
        <p:txBody>
          <a:bodyPr/>
          <a:lstStyle/>
          <a:p>
            <a:fld id="{B6F15528-21DE-4FAA-801E-634DDDAF4B2B}" type="slidenum">
              <a:rPr lang="en-US" smtClean="0"/>
              <a:pPr/>
              <a:t>21</a:t>
            </a:fld>
            <a:endParaRPr lang="en-US"/>
          </a:p>
        </p:txBody>
      </p:sp>
    </p:spTree>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447800"/>
            <a:ext cx="8915400" cy="2743200"/>
          </a:xfrm>
        </p:spPr>
        <p:txBody>
          <a:bodyPr>
            <a:normAutofit lnSpcReduction="10000"/>
          </a:bodyPr>
          <a:lstStyle/>
          <a:p>
            <a:r>
              <a:rPr lang="en-GB" sz="2250" dirty="0" smtClean="0">
                <a:latin typeface="Arial Narrow" pitchFamily="34" charset="0"/>
              </a:rPr>
              <a:t>Besides individual remittances, the villages of origin are transformed by an injection of collective funds in public infrastructure and services. Respondents in all research villages explained the existence of a special fund to which each village household must pay a certain contribution according to how many members they have working abroad and their income. The money has been invested in asphalting streets, building bridges and fountains, renovating schools and religious sites or supporting vulnerable households such as those seriously ill or hit by some disaster.</a:t>
            </a:r>
            <a:endParaRPr lang="bg-BG" sz="2250" dirty="0">
              <a:latin typeface="Arial Narrow" pitchFamily="34" charset="0"/>
            </a:endParaRPr>
          </a:p>
        </p:txBody>
      </p:sp>
      <p:sp>
        <p:nvSpPr>
          <p:cNvPr id="4" name="Title 1"/>
          <p:cNvSpPr>
            <a:spLocks noGrp="1"/>
          </p:cNvSpPr>
          <p:nvPr>
            <p:ph type="title"/>
          </p:nvPr>
        </p:nvSpPr>
        <p:spPr>
          <a:xfrm>
            <a:off x="914400" y="152400"/>
            <a:ext cx="7772400" cy="838200"/>
          </a:xfrm>
        </p:spPr>
        <p:txBody>
          <a:bodyPr>
            <a:noAutofit/>
          </a:bodyPr>
          <a:lstStyle/>
          <a:p>
            <a:r>
              <a:rPr lang="en-US" sz="3000" dirty="0" smtClean="0">
                <a:latin typeface="Arial Narrow" pitchFamily="34" charset="0"/>
              </a:rPr>
              <a:t>Migration networks, </a:t>
            </a:r>
            <a:r>
              <a:rPr lang="en-US" sz="3000" u="sng" dirty="0" smtClean="0">
                <a:latin typeface="Arial Narrow" pitchFamily="34" charset="0"/>
              </a:rPr>
              <a:t/>
            </a:r>
            <a:br>
              <a:rPr lang="en-US" sz="3000" u="sng" dirty="0" smtClean="0">
                <a:latin typeface="Arial Narrow" pitchFamily="34" charset="0"/>
              </a:rPr>
            </a:br>
            <a:r>
              <a:rPr lang="en-US" sz="3000" u="sng" dirty="0" smtClean="0">
                <a:latin typeface="Arial Narrow" pitchFamily="34" charset="0"/>
              </a:rPr>
              <a:t>transnational practices and locality</a:t>
            </a:r>
            <a:endParaRPr lang="bg-BG" sz="3000" dirty="0"/>
          </a:p>
        </p:txBody>
      </p:sp>
      <p:sp>
        <p:nvSpPr>
          <p:cNvPr id="5" name="TextBox 4"/>
          <p:cNvSpPr txBox="1"/>
          <p:nvPr/>
        </p:nvSpPr>
        <p:spPr>
          <a:xfrm>
            <a:off x="1752600" y="914400"/>
            <a:ext cx="30480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i="1" dirty="0" smtClean="0">
                <a:latin typeface="Arial Narrow" pitchFamily="34" charset="0"/>
              </a:rPr>
              <a:t>Collective Remittances</a:t>
            </a:r>
            <a:r>
              <a:rPr lang="en-US" sz="2400" dirty="0" smtClean="0">
                <a:latin typeface="Arial Narrow" pitchFamily="34" charset="0"/>
              </a:rPr>
              <a:t> </a:t>
            </a:r>
            <a:endParaRPr lang="bg-BG" sz="2400" dirty="0">
              <a:latin typeface="Arial Narrow" pitchFamily="34" charset="0"/>
            </a:endParaRPr>
          </a:p>
        </p:txBody>
      </p:sp>
      <p:pic>
        <p:nvPicPr>
          <p:cNvPr id="6" name="Picture 3" descr="E:\D\MyDocuments\IEFEM\Seminar Mobilnost_migracii_kultura\New folder\15.jpg"/>
          <p:cNvPicPr>
            <a:picLocks noChangeAspect="1" noChangeArrowheads="1"/>
          </p:cNvPicPr>
          <p:nvPr/>
        </p:nvPicPr>
        <p:blipFill>
          <a:blip r:embed="rId2" cstate="print">
            <a:lum contrast="10000"/>
          </a:blip>
          <a:srcRect t="2620" r="12727" b="13529"/>
          <a:stretch>
            <a:fillRect/>
          </a:stretch>
        </p:blipFill>
        <p:spPr bwMode="auto">
          <a:xfrm>
            <a:off x="381000" y="4023360"/>
            <a:ext cx="3960000" cy="26822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2" descr="E:\D\MyDocuments\IEFEM\Lecture_Katedra Ethnology\xhamia Dollogozhda.jpg"/>
          <p:cNvPicPr>
            <a:picLocks noChangeAspect="1" noChangeArrowheads="1"/>
          </p:cNvPicPr>
          <p:nvPr/>
        </p:nvPicPr>
        <p:blipFill>
          <a:blip r:embed="rId3" cstate="print">
            <a:lum contrast="10000"/>
          </a:blip>
          <a:srcRect b="3320"/>
          <a:stretch>
            <a:fillRect/>
          </a:stretch>
        </p:blipFill>
        <p:spPr bwMode="auto">
          <a:xfrm>
            <a:off x="4800600" y="4023360"/>
            <a:ext cx="3960000" cy="26822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Slide Number Placeholder 8"/>
          <p:cNvSpPr>
            <a:spLocks noGrp="1"/>
          </p:cNvSpPr>
          <p:nvPr>
            <p:ph type="sldNum" sz="quarter" idx="12"/>
          </p:nvPr>
        </p:nvSpPr>
        <p:spPr>
          <a:xfrm>
            <a:off x="8610600" y="152400"/>
            <a:ext cx="457200" cy="457200"/>
          </a:xfrm>
        </p:spPr>
        <p:txBody>
          <a:bodyPr/>
          <a:lstStyle/>
          <a:p>
            <a:fld id="{B6F15528-21DE-4FAA-801E-634DDDAF4B2B}" type="slidenum">
              <a:rPr lang="en-US" smtClean="0"/>
              <a:pPr/>
              <a:t>22</a:t>
            </a:fld>
            <a:endParaRPr lang="en-US"/>
          </a:p>
        </p:txBody>
      </p:sp>
    </p:spTree>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1600200"/>
            <a:ext cx="8610600" cy="5181600"/>
          </a:xfrm>
        </p:spPr>
        <p:txBody>
          <a:bodyPr>
            <a:normAutofit/>
          </a:bodyPr>
          <a:lstStyle/>
          <a:p>
            <a:r>
              <a:rPr lang="en-US" sz="2400" dirty="0" smtClean="0">
                <a:latin typeface="Arial Narrow" pitchFamily="34" charset="0"/>
              </a:rPr>
              <a:t>Supporting the welfare of relatives and participating in community life in places of origin the migrants reduce the possibility of falling into a situation of social isolation. </a:t>
            </a:r>
          </a:p>
          <a:p>
            <a:r>
              <a:rPr lang="en-US" sz="2400" dirty="0" smtClean="0">
                <a:latin typeface="Arial Narrow" pitchFamily="34" charset="0"/>
              </a:rPr>
              <a:t>This is tied </a:t>
            </a:r>
            <a:r>
              <a:rPr lang="en-GB" sz="2400" dirty="0" smtClean="0">
                <a:latin typeface="Arial Narrow" pitchFamily="34" charset="0"/>
              </a:rPr>
              <a:t>to a specific status-paradox which emerges: Most migrants are employed in host societies as unskilled workers, often illegally, and thus are unable to gain a high position there. T</a:t>
            </a:r>
            <a:r>
              <a:rPr lang="en-US" sz="2400" dirty="0" smtClean="0">
                <a:latin typeface="Arial Narrow" pitchFamily="34" charset="0"/>
              </a:rPr>
              <a:t>heir social position abroad is relatively low. However </a:t>
            </a:r>
            <a:r>
              <a:rPr lang="en-GB" sz="2400" dirty="0" smtClean="0">
                <a:latin typeface="Arial Narrow" pitchFamily="34" charset="0"/>
              </a:rPr>
              <a:t>they have a chance to become socially prestigious in their origin places sending money, and thereby, to raise their status there. </a:t>
            </a:r>
          </a:p>
          <a:p>
            <a:r>
              <a:rPr lang="en-GB" sz="2400" dirty="0" smtClean="0">
                <a:latin typeface="Arial Narrow" pitchFamily="34" charset="0"/>
              </a:rPr>
              <a:t>I</a:t>
            </a:r>
            <a:r>
              <a:rPr lang="bg-BG" sz="2400" dirty="0" smtClean="0">
                <a:latin typeface="Arial Narrow" pitchFamily="34" charset="0"/>
              </a:rPr>
              <a:t>n general, a migrant’s success depends not so much on their status abroad, but on the remittances sent to origin areas. For that reason the results of migration must be made visible to the community.</a:t>
            </a:r>
            <a:endParaRPr lang="en-US" sz="2400" dirty="0" smtClean="0">
              <a:latin typeface="Arial Narrow" pitchFamily="34" charset="0"/>
            </a:endParaRPr>
          </a:p>
        </p:txBody>
      </p:sp>
      <p:sp>
        <p:nvSpPr>
          <p:cNvPr id="4" name="Title 1"/>
          <p:cNvSpPr>
            <a:spLocks noGrp="1"/>
          </p:cNvSpPr>
          <p:nvPr>
            <p:ph type="title"/>
          </p:nvPr>
        </p:nvSpPr>
        <p:spPr>
          <a:xfrm>
            <a:off x="914400" y="228600"/>
            <a:ext cx="7772400" cy="838200"/>
          </a:xfrm>
        </p:spPr>
        <p:txBody>
          <a:bodyPr>
            <a:noAutofit/>
          </a:bodyPr>
          <a:lstStyle/>
          <a:p>
            <a:r>
              <a:rPr lang="en-US" sz="3000" dirty="0" smtClean="0">
                <a:latin typeface="Arial Narrow" pitchFamily="34" charset="0"/>
              </a:rPr>
              <a:t>Migration networks, </a:t>
            </a:r>
            <a:r>
              <a:rPr lang="en-US" sz="3000" u="sng" dirty="0" smtClean="0">
                <a:latin typeface="Arial Narrow" pitchFamily="34" charset="0"/>
              </a:rPr>
              <a:t/>
            </a:r>
            <a:br>
              <a:rPr lang="en-US" sz="3000" u="sng" dirty="0" smtClean="0">
                <a:latin typeface="Arial Narrow" pitchFamily="34" charset="0"/>
              </a:rPr>
            </a:br>
            <a:r>
              <a:rPr lang="en-US" sz="3000" u="sng" dirty="0" smtClean="0">
                <a:latin typeface="Arial Narrow" pitchFamily="34" charset="0"/>
              </a:rPr>
              <a:t>transnational practices and locality</a:t>
            </a:r>
            <a:endParaRPr lang="bg-BG" sz="3000" dirty="0"/>
          </a:p>
        </p:txBody>
      </p:sp>
      <p:sp>
        <p:nvSpPr>
          <p:cNvPr id="5" name="TextBox 4"/>
          <p:cNvSpPr txBox="1"/>
          <p:nvPr/>
        </p:nvSpPr>
        <p:spPr>
          <a:xfrm>
            <a:off x="1752600" y="1062335"/>
            <a:ext cx="30480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i="1" dirty="0" smtClean="0">
                <a:latin typeface="Arial Narrow" pitchFamily="34" charset="0"/>
              </a:rPr>
              <a:t>Status-paradox</a:t>
            </a:r>
            <a:endParaRPr lang="bg-BG" sz="2400" dirty="0">
              <a:latin typeface="Arial Narrow" pitchFamily="34" charset="0"/>
            </a:endParaRPr>
          </a:p>
        </p:txBody>
      </p:sp>
      <p:sp>
        <p:nvSpPr>
          <p:cNvPr id="7" name="Slide Number Placeholder 6"/>
          <p:cNvSpPr>
            <a:spLocks noGrp="1"/>
          </p:cNvSpPr>
          <p:nvPr>
            <p:ph type="sldNum" sz="quarter" idx="12"/>
          </p:nvPr>
        </p:nvSpPr>
        <p:spPr>
          <a:xfrm>
            <a:off x="8534400" y="152400"/>
            <a:ext cx="457200" cy="457200"/>
          </a:xfrm>
        </p:spPr>
        <p:txBody>
          <a:bodyPr/>
          <a:lstStyle/>
          <a:p>
            <a:fld id="{B6F15528-21DE-4FAA-801E-634DDDAF4B2B}" type="slidenum">
              <a:rPr lang="en-US" smtClean="0"/>
              <a:pPr/>
              <a:t>23</a:t>
            </a:fld>
            <a:endParaRPr lang="en-US"/>
          </a:p>
        </p:txBody>
      </p:sp>
    </p:spTree>
  </p:cSld>
  <p:clrMapOvr>
    <a:masterClrMapping/>
  </p:clrMapOvr>
  <p:transition spd="med">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1600200"/>
            <a:ext cx="8382000" cy="4419600"/>
          </a:xfrm>
        </p:spPr>
        <p:txBody>
          <a:bodyPr>
            <a:normAutofit/>
          </a:bodyPr>
          <a:lstStyle/>
          <a:p>
            <a:r>
              <a:rPr lang="en-GB" sz="2400" dirty="0" smtClean="0">
                <a:latin typeface="Arial Narrow" pitchFamily="34" charset="0"/>
              </a:rPr>
              <a:t>The large houses in Albanian villages are an obvious mark</a:t>
            </a:r>
            <a:r>
              <a:rPr lang="en-US" sz="2400" dirty="0" smtClean="0">
                <a:latin typeface="Arial Narrow" pitchFamily="34" charset="0"/>
              </a:rPr>
              <a:t> demonstrating well-being</a:t>
            </a:r>
            <a:r>
              <a:rPr lang="sq-AL" sz="2400" dirty="0" smtClean="0">
                <a:latin typeface="Arial Narrow" pitchFamily="34" charset="0"/>
              </a:rPr>
              <a:t> and enhanced social prestige</a:t>
            </a:r>
            <a:r>
              <a:rPr lang="en-GB" sz="2400" dirty="0" smtClean="0">
                <a:latin typeface="Arial Narrow" pitchFamily="34" charset="0"/>
              </a:rPr>
              <a:t>. They are, indeed, visible for the local community. My m</a:t>
            </a:r>
            <a:r>
              <a:rPr lang="en-US" sz="2400" dirty="0" smtClean="0">
                <a:latin typeface="Arial Narrow" pitchFamily="34" charset="0"/>
              </a:rPr>
              <a:t>ale respondent, have worked in </a:t>
            </a:r>
            <a:r>
              <a:rPr lang="en-US" sz="2400" dirty="0" err="1" smtClean="0">
                <a:latin typeface="Arial Narrow" pitchFamily="34" charset="0"/>
              </a:rPr>
              <a:t>Swirzerland</a:t>
            </a:r>
            <a:r>
              <a:rPr lang="en-US" sz="2400" dirty="0" smtClean="0">
                <a:latin typeface="Arial Narrow" pitchFamily="34" charset="0"/>
              </a:rPr>
              <a:t>, said:</a:t>
            </a:r>
            <a:endParaRPr lang="bg-BG" sz="2400" dirty="0" smtClean="0">
              <a:latin typeface="Arial Narrow" pitchFamily="34" charset="0"/>
            </a:endParaRPr>
          </a:p>
          <a:p>
            <a:pPr>
              <a:buNone/>
            </a:pPr>
            <a:r>
              <a:rPr lang="en-US" sz="2400" i="1" dirty="0" smtClean="0">
                <a:latin typeface="Arial Narrow" pitchFamily="34" charset="0"/>
              </a:rPr>
              <a:t>	There is a contest – to build a larger house than others. There are such people, many people. For instance, if he has an old house, he will demolish it and erect a new one. And it should be larger than the </a:t>
            </a:r>
            <a:r>
              <a:rPr lang="en-US" sz="2400" i="1" dirty="0" err="1" smtClean="0">
                <a:latin typeface="Arial Narrow" pitchFamily="34" charset="0"/>
              </a:rPr>
              <a:t>neighbour’s</a:t>
            </a:r>
            <a:r>
              <a:rPr lang="en-US" sz="2400" i="1" dirty="0" smtClean="0">
                <a:latin typeface="Arial Narrow" pitchFamily="34" charset="0"/>
              </a:rPr>
              <a:t> house. In order to demonstrate himself he would even build a </a:t>
            </a:r>
            <a:r>
              <a:rPr lang="bg-BG" sz="2400" i="1" dirty="0" smtClean="0">
                <a:latin typeface="Arial Narrow" pitchFamily="34" charset="0"/>
              </a:rPr>
              <a:t>swimming </a:t>
            </a:r>
            <a:r>
              <a:rPr lang="en-US" sz="2400" i="1" dirty="0" smtClean="0">
                <a:latin typeface="Arial Narrow" pitchFamily="34" charset="0"/>
              </a:rPr>
              <a:t>pool.</a:t>
            </a:r>
            <a:endParaRPr lang="bg-BG" sz="2400" dirty="0" smtClean="0">
              <a:latin typeface="Arial Narrow" pitchFamily="34" charset="0"/>
            </a:endParaRPr>
          </a:p>
          <a:p>
            <a:endParaRPr lang="bg-BG" sz="2800" dirty="0" smtClean="0">
              <a:latin typeface="Arial Narrow" pitchFamily="34" charset="0"/>
            </a:endParaRPr>
          </a:p>
          <a:p>
            <a:endParaRPr lang="bg-BG" dirty="0"/>
          </a:p>
        </p:txBody>
      </p:sp>
      <p:sp>
        <p:nvSpPr>
          <p:cNvPr id="4" name="Title 1"/>
          <p:cNvSpPr>
            <a:spLocks noGrp="1"/>
          </p:cNvSpPr>
          <p:nvPr>
            <p:ph type="title"/>
          </p:nvPr>
        </p:nvSpPr>
        <p:spPr>
          <a:xfrm>
            <a:off x="914400" y="228600"/>
            <a:ext cx="7772400" cy="838200"/>
          </a:xfrm>
        </p:spPr>
        <p:txBody>
          <a:bodyPr>
            <a:noAutofit/>
          </a:bodyPr>
          <a:lstStyle/>
          <a:p>
            <a:r>
              <a:rPr lang="en-US" sz="3000" dirty="0" smtClean="0">
                <a:latin typeface="Arial Narrow" pitchFamily="34" charset="0"/>
              </a:rPr>
              <a:t>Migration networks, </a:t>
            </a:r>
            <a:r>
              <a:rPr lang="en-US" sz="3000" u="sng" dirty="0" smtClean="0">
                <a:latin typeface="Arial Narrow" pitchFamily="34" charset="0"/>
              </a:rPr>
              <a:t/>
            </a:r>
            <a:br>
              <a:rPr lang="en-US" sz="3000" u="sng" dirty="0" smtClean="0">
                <a:latin typeface="Arial Narrow" pitchFamily="34" charset="0"/>
              </a:rPr>
            </a:br>
            <a:r>
              <a:rPr lang="en-US" sz="3000" u="sng" dirty="0" smtClean="0">
                <a:latin typeface="Arial Narrow" pitchFamily="34" charset="0"/>
              </a:rPr>
              <a:t>transnational practices and locality</a:t>
            </a:r>
            <a:endParaRPr lang="bg-BG" sz="3000" dirty="0"/>
          </a:p>
        </p:txBody>
      </p:sp>
      <p:sp>
        <p:nvSpPr>
          <p:cNvPr id="5" name="TextBox 4"/>
          <p:cNvSpPr txBox="1"/>
          <p:nvPr/>
        </p:nvSpPr>
        <p:spPr>
          <a:xfrm>
            <a:off x="1752600" y="1062335"/>
            <a:ext cx="30480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i="1" dirty="0" smtClean="0">
                <a:latin typeface="Arial Narrow" pitchFamily="34" charset="0"/>
              </a:rPr>
              <a:t>Status-paradox</a:t>
            </a:r>
            <a:endParaRPr lang="bg-BG" sz="2400" dirty="0">
              <a:latin typeface="Arial Narrow" pitchFamily="34" charset="0"/>
            </a:endParaRPr>
          </a:p>
        </p:txBody>
      </p:sp>
      <p:sp>
        <p:nvSpPr>
          <p:cNvPr id="7" name="Slide Number Placeholder 6"/>
          <p:cNvSpPr>
            <a:spLocks noGrp="1"/>
          </p:cNvSpPr>
          <p:nvPr>
            <p:ph type="sldNum" sz="quarter" idx="12"/>
          </p:nvPr>
        </p:nvSpPr>
        <p:spPr>
          <a:xfrm>
            <a:off x="8534400" y="152400"/>
            <a:ext cx="457200" cy="457200"/>
          </a:xfrm>
        </p:spPr>
        <p:txBody>
          <a:bodyPr/>
          <a:lstStyle/>
          <a:p>
            <a:fld id="{B6F15528-21DE-4FAA-801E-634DDDAF4B2B}" type="slidenum">
              <a:rPr lang="en-US" smtClean="0"/>
              <a:pPr/>
              <a:t>24</a:t>
            </a:fld>
            <a:endParaRPr lang="en-US"/>
          </a:p>
        </p:txBody>
      </p:sp>
    </p:spTree>
  </p:cSld>
  <p:clrMapOvr>
    <a:masterClrMapping/>
  </p:clrMapOvr>
  <p:transition spd="med">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 y="1371600"/>
            <a:ext cx="9067800" cy="2514600"/>
          </a:xfrm>
        </p:spPr>
        <p:txBody>
          <a:bodyPr>
            <a:normAutofit lnSpcReduction="10000"/>
          </a:bodyPr>
          <a:lstStyle/>
          <a:p>
            <a:r>
              <a:rPr lang="en-GB" sz="2300" dirty="0" smtClean="0">
                <a:latin typeface="Arial Narrow" pitchFamily="34" charset="0"/>
              </a:rPr>
              <a:t>Another visible expression of prestige and an improved social position is the manifestation of well-being to the native village when migrants return during the summer. For several weeks the villages are buzzing with people and expensive cars with foreign registration number plates – from Switzerland, but also from Germany, Austria, USA etc. The cafés, pubs and restaurants are overcrowded during the entire day. Young people show off the latest mobile phone models or walk along the main street of the village wearing </a:t>
            </a:r>
            <a:r>
              <a:rPr lang="bg-BG" sz="2300" dirty="0" smtClean="0">
                <a:latin typeface="Arial Narrow" pitchFamily="34" charset="0"/>
              </a:rPr>
              <a:t>designer clothes.</a:t>
            </a:r>
          </a:p>
        </p:txBody>
      </p:sp>
      <p:sp>
        <p:nvSpPr>
          <p:cNvPr id="4" name="Title 1"/>
          <p:cNvSpPr>
            <a:spLocks noGrp="1"/>
          </p:cNvSpPr>
          <p:nvPr>
            <p:ph type="title"/>
          </p:nvPr>
        </p:nvSpPr>
        <p:spPr>
          <a:xfrm>
            <a:off x="914400" y="152400"/>
            <a:ext cx="7772400" cy="838200"/>
          </a:xfrm>
        </p:spPr>
        <p:txBody>
          <a:bodyPr>
            <a:noAutofit/>
          </a:bodyPr>
          <a:lstStyle/>
          <a:p>
            <a:r>
              <a:rPr lang="en-US" sz="3000" dirty="0" smtClean="0">
                <a:latin typeface="Arial Narrow" pitchFamily="34" charset="0"/>
              </a:rPr>
              <a:t>Migration networks, </a:t>
            </a:r>
            <a:r>
              <a:rPr lang="en-US" sz="3000" u="sng" dirty="0" smtClean="0">
                <a:latin typeface="Arial Narrow" pitchFamily="34" charset="0"/>
              </a:rPr>
              <a:t/>
            </a:r>
            <a:br>
              <a:rPr lang="en-US" sz="3000" u="sng" dirty="0" smtClean="0">
                <a:latin typeface="Arial Narrow" pitchFamily="34" charset="0"/>
              </a:rPr>
            </a:br>
            <a:r>
              <a:rPr lang="en-US" sz="3000" u="sng" dirty="0" smtClean="0">
                <a:latin typeface="Arial Narrow" pitchFamily="34" charset="0"/>
              </a:rPr>
              <a:t>transnational practices and locality</a:t>
            </a:r>
            <a:endParaRPr lang="bg-BG" sz="3000" dirty="0"/>
          </a:p>
        </p:txBody>
      </p:sp>
      <p:sp>
        <p:nvSpPr>
          <p:cNvPr id="5" name="TextBox 4"/>
          <p:cNvSpPr txBox="1"/>
          <p:nvPr/>
        </p:nvSpPr>
        <p:spPr>
          <a:xfrm>
            <a:off x="1752600" y="914400"/>
            <a:ext cx="30480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i="1" dirty="0" smtClean="0">
                <a:latin typeface="Arial Narrow" pitchFamily="34" charset="0"/>
              </a:rPr>
              <a:t>Status-paradox</a:t>
            </a:r>
            <a:endParaRPr lang="bg-BG" sz="2400" dirty="0">
              <a:latin typeface="Arial Narrow" pitchFamily="34" charset="0"/>
            </a:endParaRPr>
          </a:p>
        </p:txBody>
      </p:sp>
      <p:pic>
        <p:nvPicPr>
          <p:cNvPr id="27650" name="Picture 2" descr="E:\D\MyDocuments\Disertation (XP)\Dissertation\pic\pic-(41).jpg"/>
          <p:cNvPicPr>
            <a:picLocks noChangeAspect="1" noChangeArrowheads="1"/>
          </p:cNvPicPr>
          <p:nvPr/>
        </p:nvPicPr>
        <p:blipFill>
          <a:blip r:embed="rId2"/>
          <a:srcRect/>
          <a:stretch>
            <a:fillRect/>
          </a:stretch>
        </p:blipFill>
        <p:spPr bwMode="auto">
          <a:xfrm>
            <a:off x="4800600" y="3733800"/>
            <a:ext cx="3962400" cy="2971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3" descr="E:\D\MyDocuments\IEFEM\Seminar Mobilnost_migracii_kultura\New folder\36.jpg"/>
          <p:cNvPicPr>
            <a:picLocks noChangeAspect="1" noChangeArrowheads="1"/>
          </p:cNvPicPr>
          <p:nvPr/>
        </p:nvPicPr>
        <p:blipFill>
          <a:blip r:embed="rId3">
            <a:lum contrast="10000"/>
          </a:blip>
          <a:srcRect l="31875" t="5425" r="4374" b="25406"/>
          <a:stretch>
            <a:fillRect/>
          </a:stretch>
        </p:blipFill>
        <p:spPr bwMode="auto">
          <a:xfrm>
            <a:off x="459600" y="3733800"/>
            <a:ext cx="3960000" cy="297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Slide Number Placeholder 8"/>
          <p:cNvSpPr>
            <a:spLocks noGrp="1"/>
          </p:cNvSpPr>
          <p:nvPr>
            <p:ph type="sldNum" sz="quarter" idx="12"/>
          </p:nvPr>
        </p:nvSpPr>
        <p:spPr>
          <a:xfrm>
            <a:off x="8534400" y="152400"/>
            <a:ext cx="457200" cy="457200"/>
          </a:xfrm>
        </p:spPr>
        <p:txBody>
          <a:bodyPr/>
          <a:lstStyle/>
          <a:p>
            <a:fld id="{B6F15528-21DE-4FAA-801E-634DDDAF4B2B}" type="slidenum">
              <a:rPr lang="en-US" smtClean="0"/>
              <a:pPr/>
              <a:t>25</a:t>
            </a:fld>
            <a:endParaRPr lang="en-US"/>
          </a:p>
        </p:txBody>
      </p:sp>
    </p:spTree>
  </p:cSld>
  <p:clrMapOvr>
    <a:masterClrMapping/>
  </p:clrMapOvr>
  <p:transition spd="med">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 y="1371600"/>
            <a:ext cx="5410200" cy="5791200"/>
          </a:xfrm>
        </p:spPr>
        <p:txBody>
          <a:bodyPr>
            <a:normAutofit fontScale="92500" lnSpcReduction="20000"/>
          </a:bodyPr>
          <a:lstStyle/>
          <a:p>
            <a:r>
              <a:rPr lang="en-GB" sz="2400" dirty="0" smtClean="0">
                <a:latin typeface="Arial Narrow" pitchFamily="34" charset="0"/>
              </a:rPr>
              <a:t>The grand weddings can be also noted. They are organized between July and August, the period in which most migrants have their annual holidays and return to their origin villages. Every day there are two, three, sometimes more weddings. The bride is often from the same village as the groom.</a:t>
            </a:r>
            <a:endParaRPr lang="bg-BG" sz="2400" dirty="0" smtClean="0">
              <a:latin typeface="Arial Narrow" pitchFamily="34" charset="0"/>
            </a:endParaRPr>
          </a:p>
          <a:p>
            <a:r>
              <a:rPr lang="en-US" sz="2400" dirty="0" smtClean="0">
                <a:latin typeface="Arial Narrow" pitchFamily="34" charset="0"/>
              </a:rPr>
              <a:t>The wedding is a luxurious and lavish ceremony. Nowadays the number of guests usually reaches a </a:t>
            </a:r>
            <a:r>
              <a:rPr lang="bg-BG" sz="2400" dirty="0" smtClean="0">
                <a:latin typeface="Arial Narrow" pitchFamily="34" charset="0"/>
              </a:rPr>
              <a:t>few hundred</a:t>
            </a:r>
            <a:r>
              <a:rPr lang="en-US" sz="2400" dirty="0" smtClean="0">
                <a:latin typeface="Arial Narrow" pitchFamily="34" charset="0"/>
              </a:rPr>
              <a:t>.</a:t>
            </a:r>
            <a:r>
              <a:rPr lang="en-GB" sz="2400" dirty="0" smtClean="0">
                <a:latin typeface="Arial Narrow" pitchFamily="34" charset="0"/>
              </a:rPr>
              <a:t> A noisy procession with expensive cars, loud Albanian music, blaring horns and Albanian flags passes through the village, so as to stress </a:t>
            </a:r>
            <a:r>
              <a:rPr lang="bg-BG" sz="2400" dirty="0" smtClean="0">
                <a:latin typeface="Arial Narrow" pitchFamily="34" charset="0"/>
              </a:rPr>
              <a:t>wellbeing</a:t>
            </a:r>
            <a:r>
              <a:rPr lang="en-US" sz="2400" dirty="0" smtClean="0">
                <a:latin typeface="Arial Narrow" pitchFamily="34" charset="0"/>
              </a:rPr>
              <a:t> and social position.</a:t>
            </a:r>
          </a:p>
          <a:p>
            <a:r>
              <a:rPr lang="en-US" sz="2400" dirty="0" smtClean="0">
                <a:latin typeface="Arial Narrow" pitchFamily="34" charset="0"/>
              </a:rPr>
              <a:t>Organizing</a:t>
            </a:r>
            <a:r>
              <a:rPr lang="bg-BG" sz="2400" dirty="0" smtClean="0">
                <a:latin typeface="Arial Narrow" pitchFamily="34" charset="0"/>
              </a:rPr>
              <a:t> such events is possible and </a:t>
            </a:r>
            <a:r>
              <a:rPr lang="en-GB" sz="2400" dirty="0" smtClean="0">
                <a:latin typeface="Arial Narrow" pitchFamily="34" charset="0"/>
              </a:rPr>
              <a:t>rational </a:t>
            </a:r>
            <a:r>
              <a:rPr lang="bg-BG" sz="2400" dirty="0" smtClean="0">
                <a:latin typeface="Arial Narrow" pitchFamily="34" charset="0"/>
              </a:rPr>
              <a:t>only in the place of origin, </a:t>
            </a:r>
            <a:r>
              <a:rPr lang="en-GB" sz="2400" dirty="0" smtClean="0">
                <a:latin typeface="Arial Narrow" pitchFamily="34" charset="0"/>
              </a:rPr>
              <a:t>since only the local people can comment on their customs and only for them can the material and social aspects of weddings be observed and valued.</a:t>
            </a:r>
            <a:endParaRPr lang="bg-BG" sz="2300" dirty="0">
              <a:latin typeface="Arial Narrow" pitchFamily="34" charset="0"/>
            </a:endParaRPr>
          </a:p>
        </p:txBody>
      </p:sp>
      <p:sp>
        <p:nvSpPr>
          <p:cNvPr id="4" name="Title 1"/>
          <p:cNvSpPr>
            <a:spLocks noGrp="1"/>
          </p:cNvSpPr>
          <p:nvPr>
            <p:ph type="title"/>
          </p:nvPr>
        </p:nvSpPr>
        <p:spPr>
          <a:xfrm>
            <a:off x="914400" y="152400"/>
            <a:ext cx="7772400" cy="838200"/>
          </a:xfrm>
        </p:spPr>
        <p:txBody>
          <a:bodyPr>
            <a:noAutofit/>
          </a:bodyPr>
          <a:lstStyle/>
          <a:p>
            <a:r>
              <a:rPr lang="en-US" sz="3000" dirty="0" smtClean="0">
                <a:latin typeface="Arial Narrow" pitchFamily="34" charset="0"/>
              </a:rPr>
              <a:t>Migration networks, </a:t>
            </a:r>
            <a:r>
              <a:rPr lang="en-US" sz="3000" u="sng" dirty="0" smtClean="0">
                <a:latin typeface="Arial Narrow" pitchFamily="34" charset="0"/>
              </a:rPr>
              <a:t/>
            </a:r>
            <a:br>
              <a:rPr lang="en-US" sz="3000" u="sng" dirty="0" smtClean="0">
                <a:latin typeface="Arial Narrow" pitchFamily="34" charset="0"/>
              </a:rPr>
            </a:br>
            <a:r>
              <a:rPr lang="en-US" sz="3000" u="sng" dirty="0" smtClean="0">
                <a:latin typeface="Arial Narrow" pitchFamily="34" charset="0"/>
              </a:rPr>
              <a:t>transnational practices and locality</a:t>
            </a:r>
            <a:endParaRPr lang="bg-BG" sz="3000" dirty="0"/>
          </a:p>
        </p:txBody>
      </p:sp>
      <p:sp>
        <p:nvSpPr>
          <p:cNvPr id="5" name="TextBox 4"/>
          <p:cNvSpPr txBox="1"/>
          <p:nvPr/>
        </p:nvSpPr>
        <p:spPr>
          <a:xfrm>
            <a:off x="1600200" y="914400"/>
            <a:ext cx="30480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i="1" dirty="0" smtClean="0">
                <a:latin typeface="Arial Narrow" pitchFamily="34" charset="0"/>
              </a:rPr>
              <a:t>Status-paradox</a:t>
            </a:r>
            <a:endParaRPr lang="bg-BG" sz="2400" dirty="0">
              <a:latin typeface="Arial Narrow" pitchFamily="34" charset="0"/>
            </a:endParaRPr>
          </a:p>
        </p:txBody>
      </p:sp>
      <p:pic>
        <p:nvPicPr>
          <p:cNvPr id="7" name="Picture 4" descr="E:\D\MyDocuments\IEFEM\Seminar Mobilnost_migracii_kultura\New folder\37.jpg"/>
          <p:cNvPicPr>
            <a:picLocks noChangeAspect="1" noChangeArrowheads="1"/>
          </p:cNvPicPr>
          <p:nvPr/>
        </p:nvPicPr>
        <p:blipFill>
          <a:blip r:embed="rId2"/>
          <a:srcRect/>
          <a:stretch>
            <a:fillRect/>
          </a:stretch>
        </p:blipFill>
        <p:spPr bwMode="auto">
          <a:xfrm>
            <a:off x="5539800" y="1033800"/>
            <a:ext cx="3528000" cy="264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5" descr="E:\D\MyDocuments\IEFEM\Seminar Mobilnost_migracii_kultura\New folder\38.jpg"/>
          <p:cNvPicPr>
            <a:picLocks noChangeAspect="1" noChangeArrowheads="1"/>
          </p:cNvPicPr>
          <p:nvPr/>
        </p:nvPicPr>
        <p:blipFill>
          <a:blip r:embed="rId3"/>
          <a:srcRect l="13982" t="36289" r="37154" b="16010"/>
          <a:stretch>
            <a:fillRect/>
          </a:stretch>
        </p:blipFill>
        <p:spPr bwMode="auto">
          <a:xfrm>
            <a:off x="5521200" y="3886200"/>
            <a:ext cx="3528000" cy="2583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Slide Number Placeholder 9"/>
          <p:cNvSpPr>
            <a:spLocks noGrp="1"/>
          </p:cNvSpPr>
          <p:nvPr>
            <p:ph type="sldNum" sz="quarter" idx="12"/>
          </p:nvPr>
        </p:nvSpPr>
        <p:spPr>
          <a:xfrm>
            <a:off x="8534400" y="152400"/>
            <a:ext cx="457200" cy="457200"/>
          </a:xfrm>
        </p:spPr>
        <p:txBody>
          <a:bodyPr/>
          <a:lstStyle/>
          <a:p>
            <a:fld id="{B6F15528-21DE-4FAA-801E-634DDDAF4B2B}" type="slidenum">
              <a:rPr lang="en-US" smtClean="0"/>
              <a:pPr/>
              <a:t>26</a:t>
            </a:fld>
            <a:endParaRPr lang="en-US"/>
          </a:p>
        </p:txBody>
      </p:sp>
    </p:spTree>
  </p:cSld>
  <p:clrMapOvr>
    <a:masterClrMapping/>
  </p:clrMapOvr>
  <p:transition spd="med">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1600200"/>
            <a:ext cx="8915400" cy="5181600"/>
          </a:xfrm>
        </p:spPr>
        <p:txBody>
          <a:bodyPr>
            <a:normAutofit lnSpcReduction="10000"/>
          </a:bodyPr>
          <a:lstStyle/>
          <a:p>
            <a:r>
              <a:rPr lang="en-US" sz="2300" dirty="0" smtClean="0">
                <a:latin typeface="Arial Narrow" pitchFamily="34" charset="0"/>
              </a:rPr>
              <a:t>Recent researches show that </a:t>
            </a:r>
            <a:r>
              <a:rPr lang="bg-BG" sz="2300" dirty="0" smtClean="0">
                <a:latin typeface="Arial Narrow" pitchFamily="34" charset="0"/>
              </a:rPr>
              <a:t>the first generation of immigrants often remains </a:t>
            </a:r>
            <a:r>
              <a:rPr lang="en-US" sz="2300" dirty="0" smtClean="0">
                <a:latin typeface="Arial Narrow" pitchFamily="34" charset="0"/>
              </a:rPr>
              <a:t>more </a:t>
            </a:r>
            <a:r>
              <a:rPr lang="bg-BG" sz="2300" dirty="0" smtClean="0">
                <a:latin typeface="Arial Narrow" pitchFamily="34" charset="0"/>
              </a:rPr>
              <a:t>dependent on relationships with persons of the same</a:t>
            </a:r>
            <a:r>
              <a:rPr lang="en-US" sz="2300" dirty="0" smtClean="0">
                <a:latin typeface="Arial Narrow" pitchFamily="34" charset="0"/>
              </a:rPr>
              <a:t> ethnic </a:t>
            </a:r>
            <a:r>
              <a:rPr lang="bg-BG" sz="2300" dirty="0" smtClean="0">
                <a:latin typeface="Arial Narrow" pitchFamily="34" charset="0"/>
              </a:rPr>
              <a:t>background, </a:t>
            </a:r>
            <a:r>
              <a:rPr lang="en-US" sz="2300" dirty="0" smtClean="0">
                <a:latin typeface="Arial Narrow" pitchFamily="34" charset="0"/>
              </a:rPr>
              <a:t>while </a:t>
            </a:r>
            <a:r>
              <a:rPr lang="bg-BG" sz="2300" dirty="0" smtClean="0">
                <a:latin typeface="Arial Narrow" pitchFamily="34" charset="0"/>
              </a:rPr>
              <a:t>he second generation has fewer reference people of the same ethni</a:t>
            </a:r>
            <a:r>
              <a:rPr lang="en-US" sz="2300" dirty="0" smtClean="0">
                <a:latin typeface="Arial Narrow" pitchFamily="34" charset="0"/>
              </a:rPr>
              <a:t>city. </a:t>
            </a:r>
          </a:p>
          <a:p>
            <a:r>
              <a:rPr lang="en-US" sz="2300" dirty="0" smtClean="0">
                <a:latin typeface="Arial Narrow" pitchFamily="34" charset="0"/>
              </a:rPr>
              <a:t>Often children of first generation Albanian migrants have better education and work position than their parents and keep interpersonal relation with people of other ethnicity. However the ethnic mobilization remains very strong even among the second generation. </a:t>
            </a:r>
          </a:p>
          <a:p>
            <a:r>
              <a:rPr lang="en-US" sz="2300" dirty="0" smtClean="0">
                <a:latin typeface="Arial Narrow" pitchFamily="34" charset="0"/>
              </a:rPr>
              <a:t>The continuing with big intensity ethnic and political tensions in Macedonia are another important factors for prolongation of ethnic consolidation and empathy, as well as for </a:t>
            </a:r>
            <a:r>
              <a:rPr lang="bg-BG" sz="2300" dirty="0" smtClean="0">
                <a:latin typeface="Arial Narrow" pitchFamily="34" charset="0"/>
              </a:rPr>
              <a:t>maintenance </a:t>
            </a:r>
            <a:r>
              <a:rPr lang="en-US" sz="2300" dirty="0" smtClean="0">
                <a:latin typeface="Arial Narrow" pitchFamily="34" charset="0"/>
              </a:rPr>
              <a:t>of close</a:t>
            </a:r>
            <a:r>
              <a:rPr lang="bg-BG" sz="2300" dirty="0" smtClean="0">
                <a:latin typeface="Arial Narrow" pitchFamily="34" charset="0"/>
              </a:rPr>
              <a:t> ties with the </a:t>
            </a:r>
            <a:r>
              <a:rPr lang="en-US" sz="2300" dirty="0" smtClean="0">
                <a:latin typeface="Arial Narrow" pitchFamily="34" charset="0"/>
              </a:rPr>
              <a:t>areas</a:t>
            </a:r>
            <a:r>
              <a:rPr lang="bg-BG" sz="2300" dirty="0" smtClean="0">
                <a:latin typeface="Arial Narrow" pitchFamily="34" charset="0"/>
              </a:rPr>
              <a:t> of origin</a:t>
            </a:r>
            <a:r>
              <a:rPr lang="en-US" sz="2300" dirty="0" smtClean="0">
                <a:latin typeface="Arial Narrow" pitchFamily="34" charset="0"/>
              </a:rPr>
              <a:t>. </a:t>
            </a:r>
          </a:p>
          <a:p>
            <a:r>
              <a:rPr lang="en-US" sz="2300" dirty="0" smtClean="0">
                <a:latin typeface="Arial Narrow" pitchFamily="34" charset="0"/>
              </a:rPr>
              <a:t>Thus the support for places of origin has another meaning </a:t>
            </a:r>
            <a:r>
              <a:rPr lang="bg-BG" sz="2300" dirty="0" smtClean="0">
                <a:latin typeface="Arial Narrow" pitchFamily="34" charset="0"/>
              </a:rPr>
              <a:t>–</a:t>
            </a:r>
            <a:r>
              <a:rPr lang="en-US" sz="2300" dirty="0" smtClean="0">
                <a:latin typeface="Arial Narrow" pitchFamily="34" charset="0"/>
              </a:rPr>
              <a:t> the migrants constantly reaffirm that they are still and will continue to be </a:t>
            </a:r>
            <a:r>
              <a:rPr lang="bg-BG" sz="2300" dirty="0" smtClean="0">
                <a:latin typeface="Arial Narrow" pitchFamily="34" charset="0"/>
              </a:rPr>
              <a:t>“</a:t>
            </a:r>
            <a:r>
              <a:rPr lang="en-US" sz="2300" dirty="0" smtClean="0">
                <a:latin typeface="Arial Narrow" pitchFamily="34" charset="0"/>
              </a:rPr>
              <a:t>Albanians</a:t>
            </a:r>
            <a:r>
              <a:rPr lang="bg-BG" sz="2300" dirty="0" smtClean="0">
                <a:latin typeface="Arial Narrow" pitchFamily="34" charset="0"/>
              </a:rPr>
              <a:t>”</a:t>
            </a:r>
            <a:r>
              <a:rPr lang="en-US" sz="2300" dirty="0" smtClean="0">
                <a:latin typeface="Arial Narrow" pitchFamily="34" charset="0"/>
              </a:rPr>
              <a:t>.</a:t>
            </a:r>
            <a:r>
              <a:rPr lang="bg-BG" sz="2300" dirty="0" smtClean="0">
                <a:latin typeface="Arial Narrow" pitchFamily="34" charset="0"/>
              </a:rPr>
              <a:t> </a:t>
            </a:r>
            <a:endParaRPr lang="en-US" sz="2300" dirty="0" smtClean="0">
              <a:latin typeface="Arial Narrow" pitchFamily="34" charset="0"/>
            </a:endParaRPr>
          </a:p>
          <a:p>
            <a:r>
              <a:rPr lang="en-US" sz="2300" dirty="0" smtClean="0">
                <a:latin typeface="Arial Narrow" pitchFamily="34" charset="0"/>
              </a:rPr>
              <a:t>The s</a:t>
            </a:r>
            <a:r>
              <a:rPr lang="bg-BG" sz="2300" dirty="0" smtClean="0">
                <a:latin typeface="Arial Narrow" pitchFamily="34" charset="0"/>
              </a:rPr>
              <a:t>olidarity with the </a:t>
            </a:r>
            <a:r>
              <a:rPr lang="en-US" sz="2300" dirty="0" smtClean="0">
                <a:latin typeface="Arial Narrow" pitchFamily="34" charset="0"/>
              </a:rPr>
              <a:t>origin </a:t>
            </a:r>
            <a:r>
              <a:rPr lang="bg-BG" sz="2300" dirty="0" smtClean="0">
                <a:latin typeface="Arial Narrow" pitchFamily="34" charset="0"/>
              </a:rPr>
              <a:t>community </a:t>
            </a:r>
            <a:r>
              <a:rPr lang="en-US" sz="2300" dirty="0" smtClean="0">
                <a:latin typeface="Arial Narrow" pitchFamily="34" charset="0"/>
              </a:rPr>
              <a:t>can be </a:t>
            </a:r>
            <a:r>
              <a:rPr lang="bg-BG" sz="2300" dirty="0" smtClean="0">
                <a:latin typeface="Arial Narrow" pitchFamily="34" charset="0"/>
              </a:rPr>
              <a:t>seen as a sort of political statement</a:t>
            </a:r>
            <a:r>
              <a:rPr lang="en-US" sz="2300" dirty="0" smtClean="0">
                <a:latin typeface="Arial Narrow" pitchFamily="34" charset="0"/>
              </a:rPr>
              <a:t>.</a:t>
            </a:r>
            <a:endParaRPr lang="bg-BG" sz="2300" dirty="0">
              <a:latin typeface="Arial Narrow" pitchFamily="34" charset="0"/>
            </a:endParaRPr>
          </a:p>
        </p:txBody>
      </p:sp>
      <p:sp>
        <p:nvSpPr>
          <p:cNvPr id="5" name="Title 1"/>
          <p:cNvSpPr>
            <a:spLocks noGrp="1"/>
          </p:cNvSpPr>
          <p:nvPr>
            <p:ph type="title"/>
          </p:nvPr>
        </p:nvSpPr>
        <p:spPr>
          <a:xfrm>
            <a:off x="914400" y="228600"/>
            <a:ext cx="7772400" cy="838200"/>
          </a:xfrm>
        </p:spPr>
        <p:txBody>
          <a:bodyPr>
            <a:noAutofit/>
          </a:bodyPr>
          <a:lstStyle/>
          <a:p>
            <a:r>
              <a:rPr lang="en-US" sz="3000" dirty="0" smtClean="0">
                <a:latin typeface="Arial Narrow" pitchFamily="34" charset="0"/>
              </a:rPr>
              <a:t>Migration networks, </a:t>
            </a:r>
            <a:r>
              <a:rPr lang="en-US" sz="3000" u="sng" dirty="0" smtClean="0">
                <a:latin typeface="Arial Narrow" pitchFamily="34" charset="0"/>
              </a:rPr>
              <a:t/>
            </a:r>
            <a:br>
              <a:rPr lang="en-US" sz="3000" u="sng" dirty="0" smtClean="0">
                <a:latin typeface="Arial Narrow" pitchFamily="34" charset="0"/>
              </a:rPr>
            </a:br>
            <a:r>
              <a:rPr lang="en-US" sz="3000" u="sng" dirty="0" smtClean="0">
                <a:latin typeface="Arial Narrow" pitchFamily="34" charset="0"/>
              </a:rPr>
              <a:t>transnational practices and locality</a:t>
            </a:r>
            <a:endParaRPr lang="bg-BG" sz="3000" dirty="0"/>
          </a:p>
        </p:txBody>
      </p:sp>
      <p:sp>
        <p:nvSpPr>
          <p:cNvPr id="6" name="TextBox 5"/>
          <p:cNvSpPr txBox="1"/>
          <p:nvPr/>
        </p:nvSpPr>
        <p:spPr>
          <a:xfrm>
            <a:off x="1447800" y="1062335"/>
            <a:ext cx="38862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i="1" dirty="0" smtClean="0">
                <a:latin typeface="Arial Narrow" pitchFamily="34" charset="0"/>
              </a:rPr>
              <a:t>Ethnic tensions and </a:t>
            </a:r>
            <a:r>
              <a:rPr lang="en-US" sz="2400" i="1" dirty="0" err="1" smtClean="0">
                <a:latin typeface="Arial Narrow" pitchFamily="34" charset="0"/>
              </a:rPr>
              <a:t>translocality</a:t>
            </a:r>
            <a:endParaRPr lang="bg-BG" sz="2400" dirty="0">
              <a:latin typeface="Arial Narrow" pitchFamily="34" charset="0"/>
            </a:endParaRPr>
          </a:p>
        </p:txBody>
      </p:sp>
      <p:sp>
        <p:nvSpPr>
          <p:cNvPr id="8" name="Slide Number Placeholder 7"/>
          <p:cNvSpPr>
            <a:spLocks noGrp="1"/>
          </p:cNvSpPr>
          <p:nvPr>
            <p:ph type="sldNum" sz="quarter" idx="12"/>
          </p:nvPr>
        </p:nvSpPr>
        <p:spPr>
          <a:xfrm>
            <a:off x="8534400" y="152400"/>
            <a:ext cx="457200" cy="457200"/>
          </a:xfrm>
        </p:spPr>
        <p:txBody>
          <a:bodyPr/>
          <a:lstStyle/>
          <a:p>
            <a:fld id="{B6F15528-21DE-4FAA-801E-634DDDAF4B2B}" type="slidenum">
              <a:rPr lang="en-US" smtClean="0"/>
              <a:pPr/>
              <a:t>27</a:t>
            </a:fld>
            <a:endParaRPr lang="en-US"/>
          </a:p>
        </p:txBody>
      </p:sp>
    </p:spTree>
  </p:cSld>
  <p:clrMapOvr>
    <a:masterClrMapping/>
  </p:clrMapOvr>
  <p:transition spd="med">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1524000"/>
            <a:ext cx="4800600" cy="5334000"/>
          </a:xfrm>
        </p:spPr>
        <p:txBody>
          <a:bodyPr>
            <a:normAutofit lnSpcReduction="10000"/>
          </a:bodyPr>
          <a:lstStyle/>
          <a:p>
            <a:r>
              <a:rPr lang="bg-BG" sz="2200" dirty="0" smtClean="0">
                <a:latin typeface="Arial Narrow" pitchFamily="34" charset="0"/>
              </a:rPr>
              <a:t>For the Albanians from Macedonia it is important to state clearly their Albanian identity, regardless they work and live mostly in any Western country or they stay at home village. The demonstration and ostentation of wealth, the use of Albanian national symbols in architecture and rituals are designed to demonstrate strong feelings of Albanian identity and ethnic solidarity. </a:t>
            </a:r>
            <a:endParaRPr lang="en-US" sz="2200" dirty="0" smtClean="0">
              <a:latin typeface="Arial Narrow" pitchFamily="34" charset="0"/>
            </a:endParaRPr>
          </a:p>
          <a:p>
            <a:r>
              <a:rPr lang="bg-BG" sz="2200" dirty="0" smtClean="0">
                <a:latin typeface="Arial Narrow" pitchFamily="34" charset="0"/>
              </a:rPr>
              <a:t>Thus, the remittances and strong social networks between Albanian migrants and their places of origin have an additional meaning – to be declared new positions and claims for increased role of the Albanian population in the Macedonian state. </a:t>
            </a:r>
            <a:endParaRPr lang="bg-BG" sz="2200" dirty="0">
              <a:latin typeface="Arial Narrow" pitchFamily="34" charset="0"/>
            </a:endParaRPr>
          </a:p>
        </p:txBody>
      </p:sp>
      <p:sp>
        <p:nvSpPr>
          <p:cNvPr id="5" name="Title 1"/>
          <p:cNvSpPr>
            <a:spLocks noGrp="1"/>
          </p:cNvSpPr>
          <p:nvPr>
            <p:ph type="title"/>
          </p:nvPr>
        </p:nvSpPr>
        <p:spPr>
          <a:xfrm>
            <a:off x="381000" y="152400"/>
            <a:ext cx="7772400" cy="838200"/>
          </a:xfrm>
        </p:spPr>
        <p:txBody>
          <a:bodyPr>
            <a:noAutofit/>
          </a:bodyPr>
          <a:lstStyle/>
          <a:p>
            <a:r>
              <a:rPr lang="en-US" sz="2800" dirty="0" smtClean="0">
                <a:latin typeface="Arial Narrow" pitchFamily="34" charset="0"/>
              </a:rPr>
              <a:t>Migration networks, </a:t>
            </a:r>
            <a:r>
              <a:rPr lang="en-US" sz="2800" u="sng" dirty="0" smtClean="0">
                <a:latin typeface="Arial Narrow" pitchFamily="34" charset="0"/>
              </a:rPr>
              <a:t/>
            </a:r>
            <a:br>
              <a:rPr lang="en-US" sz="2800" u="sng" dirty="0" smtClean="0">
                <a:latin typeface="Arial Narrow" pitchFamily="34" charset="0"/>
              </a:rPr>
            </a:br>
            <a:r>
              <a:rPr lang="en-US" sz="2800" u="sng" dirty="0" smtClean="0">
                <a:latin typeface="Arial Narrow" pitchFamily="34" charset="0"/>
              </a:rPr>
              <a:t>transnational practices and locality</a:t>
            </a:r>
            <a:endParaRPr lang="bg-BG" sz="2800" dirty="0"/>
          </a:p>
        </p:txBody>
      </p:sp>
      <p:sp>
        <p:nvSpPr>
          <p:cNvPr id="6" name="TextBox 5"/>
          <p:cNvSpPr txBox="1"/>
          <p:nvPr/>
        </p:nvSpPr>
        <p:spPr>
          <a:xfrm>
            <a:off x="838200" y="914400"/>
            <a:ext cx="3886200" cy="43088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200" i="1" dirty="0" smtClean="0">
                <a:latin typeface="Arial Narrow" pitchFamily="34" charset="0"/>
              </a:rPr>
              <a:t>Ethnic tensions and </a:t>
            </a:r>
            <a:r>
              <a:rPr lang="en-US" sz="2200" i="1" dirty="0" err="1" smtClean="0">
                <a:latin typeface="Arial Narrow" pitchFamily="34" charset="0"/>
              </a:rPr>
              <a:t>translocality</a:t>
            </a:r>
            <a:endParaRPr lang="bg-BG" sz="2200" dirty="0">
              <a:latin typeface="Arial Narrow" pitchFamily="34" charset="0"/>
            </a:endParaRPr>
          </a:p>
        </p:txBody>
      </p:sp>
      <p:pic>
        <p:nvPicPr>
          <p:cNvPr id="7" name="Picture 2" descr="E:\D\MyDocuments\IEFEM\Seminar Mobilnost_migracii_kultura\New folder\33.jpg"/>
          <p:cNvPicPr>
            <a:picLocks noChangeAspect="1" noChangeArrowheads="1"/>
          </p:cNvPicPr>
          <p:nvPr/>
        </p:nvPicPr>
        <p:blipFill>
          <a:blip r:embed="rId2"/>
          <a:srcRect l="3222" r="11527" b="19664"/>
          <a:stretch>
            <a:fillRect/>
          </a:stretch>
        </p:blipFill>
        <p:spPr bwMode="auto">
          <a:xfrm>
            <a:off x="4999800" y="457200"/>
            <a:ext cx="4068000" cy="30001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3" descr="E:\D\MyDocuments\IEFEM\Seminar Mobilnost_migracii_kultura\New folder\17.JPG"/>
          <p:cNvPicPr>
            <a:picLocks noChangeAspect="1" noChangeArrowheads="1"/>
          </p:cNvPicPr>
          <p:nvPr/>
        </p:nvPicPr>
        <p:blipFill>
          <a:blip r:embed="rId3"/>
          <a:srcRect l="12911" t="3608" r="15475" b="25318"/>
          <a:stretch>
            <a:fillRect/>
          </a:stretch>
        </p:blipFill>
        <p:spPr bwMode="auto">
          <a:xfrm>
            <a:off x="4999800" y="3657600"/>
            <a:ext cx="4068000" cy="30279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Slide Number Placeholder 9"/>
          <p:cNvSpPr>
            <a:spLocks noGrp="1"/>
          </p:cNvSpPr>
          <p:nvPr>
            <p:ph type="sldNum" sz="quarter" idx="12"/>
          </p:nvPr>
        </p:nvSpPr>
        <p:spPr>
          <a:xfrm>
            <a:off x="8610600" y="0"/>
            <a:ext cx="457200" cy="457200"/>
          </a:xfrm>
        </p:spPr>
        <p:txBody>
          <a:bodyPr/>
          <a:lstStyle/>
          <a:p>
            <a:fld id="{B6F15528-21DE-4FAA-801E-634DDDAF4B2B}" type="slidenum">
              <a:rPr lang="en-US" smtClean="0"/>
              <a:pPr/>
              <a:t>28</a:t>
            </a:fld>
            <a:endParaRPr lang="en-US"/>
          </a:p>
        </p:txBody>
      </p:sp>
    </p:spTree>
  </p:cSld>
  <p:clrMapOvr>
    <a:masterClrMapping/>
  </p:clrMapOvr>
  <p:transition spd="med">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1752600"/>
            <a:ext cx="8610600" cy="4724400"/>
          </a:xfrm>
        </p:spPr>
        <p:txBody>
          <a:bodyPr>
            <a:normAutofit/>
          </a:bodyPr>
          <a:lstStyle/>
          <a:p>
            <a:r>
              <a:rPr lang="en-US" sz="2400" dirty="0" smtClean="0">
                <a:latin typeface="Arial Narrow" pitchFamily="34" charset="0"/>
              </a:rPr>
              <a:t>U</a:t>
            </a:r>
            <a:r>
              <a:rPr lang="bg-BG" sz="2400" dirty="0" smtClean="0">
                <a:latin typeface="Arial Narrow" pitchFamily="34" charset="0"/>
              </a:rPr>
              <a:t>ndoubtedly </a:t>
            </a:r>
            <a:r>
              <a:rPr lang="en-US" sz="2400" dirty="0" smtClean="0">
                <a:latin typeface="Arial Narrow" pitchFamily="34" charset="0"/>
              </a:rPr>
              <a:t>t</a:t>
            </a:r>
            <a:r>
              <a:rPr lang="bg-BG" sz="2400" dirty="0" smtClean="0">
                <a:latin typeface="Arial Narrow" pitchFamily="34" charset="0"/>
              </a:rPr>
              <a:t>he </a:t>
            </a:r>
            <a:r>
              <a:rPr lang="en-US" sz="2400" dirty="0" smtClean="0">
                <a:latin typeface="Arial Narrow" pitchFamily="34" charset="0"/>
              </a:rPr>
              <a:t>ethno</a:t>
            </a:r>
            <a:r>
              <a:rPr lang="bg-BG" sz="2400" dirty="0" smtClean="0">
                <a:latin typeface="Arial Narrow" pitchFamily="34" charset="0"/>
              </a:rPr>
              <a:t>-political tensions in Kosovo as well as in Macedonia have influenced the evolution of Albanian immigration in Switzerland. </a:t>
            </a:r>
            <a:r>
              <a:rPr lang="en-US" sz="2400" dirty="0" smtClean="0">
                <a:latin typeface="Arial Narrow" pitchFamily="34" charset="0"/>
              </a:rPr>
              <a:t> </a:t>
            </a:r>
          </a:p>
          <a:p>
            <a:r>
              <a:rPr lang="en-US" sz="2400" dirty="0" smtClean="0">
                <a:latin typeface="Arial Narrow" pitchFamily="34" charset="0"/>
              </a:rPr>
              <a:t>Among people who received asylum status in the 1990s are many Albanian political activists. This</a:t>
            </a:r>
            <a:r>
              <a:rPr lang="bg-BG" sz="2400" dirty="0" smtClean="0">
                <a:latin typeface="Arial Narrow" pitchFamily="34" charset="0"/>
              </a:rPr>
              <a:t> enabled them to establish themselves in these countries and follow their political aims from there. </a:t>
            </a:r>
            <a:endParaRPr lang="en-US" sz="2400" dirty="0" smtClean="0">
              <a:latin typeface="Arial Narrow" pitchFamily="34" charset="0"/>
            </a:endParaRPr>
          </a:p>
          <a:p>
            <a:r>
              <a:rPr lang="bg-BG" sz="2400" dirty="0" smtClean="0">
                <a:latin typeface="Arial Narrow" pitchFamily="34" charset="0"/>
              </a:rPr>
              <a:t>Under the leadership of political figures, and following the development of events in </a:t>
            </a:r>
            <a:r>
              <a:rPr lang="en-US" sz="2400" dirty="0" smtClean="0">
                <a:latin typeface="Arial Narrow" pitchFamily="34" charset="0"/>
              </a:rPr>
              <a:t>Kosovo and Macedonia</a:t>
            </a:r>
            <a:r>
              <a:rPr lang="bg-BG" sz="2400" dirty="0" smtClean="0">
                <a:latin typeface="Arial Narrow" pitchFamily="34" charset="0"/>
              </a:rPr>
              <a:t>, the majority of the Albanians in Switzerland became highly politicized</a:t>
            </a:r>
            <a:r>
              <a:rPr lang="en-US" sz="2400" dirty="0" smtClean="0">
                <a:latin typeface="Arial Narrow" pitchFamily="34" charset="0"/>
              </a:rPr>
              <a:t> (</a:t>
            </a:r>
            <a:r>
              <a:rPr lang="en-US" sz="2400" dirty="0" err="1" smtClean="0">
                <a:latin typeface="Arial Narrow" pitchFamily="34" charset="0"/>
              </a:rPr>
              <a:t>Iseni</a:t>
            </a:r>
            <a:r>
              <a:rPr lang="en-US" sz="2400" dirty="0" smtClean="0">
                <a:latin typeface="Arial Narrow" pitchFamily="34" charset="0"/>
              </a:rPr>
              <a:t> 2013)</a:t>
            </a:r>
            <a:r>
              <a:rPr lang="bg-BG" sz="2400" dirty="0" smtClean="0">
                <a:latin typeface="Arial Narrow" pitchFamily="34" charset="0"/>
              </a:rPr>
              <a:t>. Their political activities irritated politicians in their areas of origin.</a:t>
            </a:r>
          </a:p>
          <a:p>
            <a:endParaRPr lang="bg-BG" dirty="0"/>
          </a:p>
        </p:txBody>
      </p:sp>
      <p:sp>
        <p:nvSpPr>
          <p:cNvPr id="4" name="Title 1"/>
          <p:cNvSpPr>
            <a:spLocks noGrp="1"/>
          </p:cNvSpPr>
          <p:nvPr>
            <p:ph type="title"/>
          </p:nvPr>
        </p:nvSpPr>
        <p:spPr>
          <a:xfrm>
            <a:off x="914400" y="304800"/>
            <a:ext cx="7772400" cy="838200"/>
          </a:xfrm>
        </p:spPr>
        <p:txBody>
          <a:bodyPr>
            <a:noAutofit/>
          </a:bodyPr>
          <a:lstStyle/>
          <a:p>
            <a:r>
              <a:rPr lang="en-US" sz="3000" dirty="0" smtClean="0">
                <a:latin typeface="Arial Narrow" pitchFamily="34" charset="0"/>
              </a:rPr>
              <a:t>Migration networks, </a:t>
            </a:r>
            <a:r>
              <a:rPr lang="en-US" sz="3000" u="sng" dirty="0" smtClean="0">
                <a:latin typeface="Arial Narrow" pitchFamily="34" charset="0"/>
              </a:rPr>
              <a:t/>
            </a:r>
            <a:br>
              <a:rPr lang="en-US" sz="3000" u="sng" dirty="0" smtClean="0">
                <a:latin typeface="Arial Narrow" pitchFamily="34" charset="0"/>
              </a:rPr>
            </a:br>
            <a:r>
              <a:rPr lang="en-US" sz="3000" u="sng" dirty="0" smtClean="0">
                <a:latin typeface="Arial Narrow" pitchFamily="34" charset="0"/>
              </a:rPr>
              <a:t>transnational practices and locality</a:t>
            </a:r>
            <a:endParaRPr lang="bg-BG" sz="3000" dirty="0"/>
          </a:p>
        </p:txBody>
      </p:sp>
      <p:sp>
        <p:nvSpPr>
          <p:cNvPr id="5" name="TextBox 4"/>
          <p:cNvSpPr txBox="1"/>
          <p:nvPr/>
        </p:nvSpPr>
        <p:spPr>
          <a:xfrm>
            <a:off x="1447800" y="1214735"/>
            <a:ext cx="38862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i="1" dirty="0" smtClean="0">
                <a:latin typeface="Arial Narrow" pitchFamily="34" charset="0"/>
              </a:rPr>
              <a:t>Ethnic tensions and </a:t>
            </a:r>
            <a:r>
              <a:rPr lang="en-US" sz="2400" i="1" dirty="0" err="1" smtClean="0">
                <a:latin typeface="Arial Narrow" pitchFamily="34" charset="0"/>
              </a:rPr>
              <a:t>translocality</a:t>
            </a:r>
            <a:endParaRPr lang="bg-BG" sz="2400" dirty="0">
              <a:latin typeface="Arial Narrow" pitchFamily="34" charset="0"/>
            </a:endParaRPr>
          </a:p>
        </p:txBody>
      </p:sp>
      <p:sp>
        <p:nvSpPr>
          <p:cNvPr id="7" name="Slide Number Placeholder 6"/>
          <p:cNvSpPr>
            <a:spLocks noGrp="1"/>
          </p:cNvSpPr>
          <p:nvPr>
            <p:ph type="sldNum" sz="quarter" idx="12"/>
          </p:nvPr>
        </p:nvSpPr>
        <p:spPr>
          <a:xfrm>
            <a:off x="8534400" y="152400"/>
            <a:ext cx="457200" cy="457200"/>
          </a:xfrm>
        </p:spPr>
        <p:txBody>
          <a:bodyPr/>
          <a:lstStyle/>
          <a:p>
            <a:fld id="{B6F15528-21DE-4FAA-801E-634DDDAF4B2B}" type="slidenum">
              <a:rPr lang="en-US" smtClean="0"/>
              <a:pPr/>
              <a:t>29</a:t>
            </a:fld>
            <a:endParaRPr lang="en-US"/>
          </a:p>
        </p:txBody>
      </p:sp>
    </p:spTree>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715962"/>
          </a:xfrm>
        </p:spPr>
        <p:txBody>
          <a:bodyPr>
            <a:normAutofit fontScale="90000"/>
          </a:bodyPr>
          <a:lstStyle/>
          <a:p>
            <a:r>
              <a:rPr lang="en-US" u="sng" dirty="0" smtClean="0">
                <a:latin typeface="Arial Narrow" pitchFamily="34" charset="0"/>
              </a:rPr>
              <a:t>Theoretical notes</a:t>
            </a:r>
            <a:endParaRPr lang="bg-BG" u="sng" dirty="0">
              <a:latin typeface="Arial Narrow" pitchFamily="34" charset="0"/>
            </a:endParaRPr>
          </a:p>
        </p:txBody>
      </p:sp>
      <p:sp>
        <p:nvSpPr>
          <p:cNvPr id="3" name="Content Placeholder 2"/>
          <p:cNvSpPr>
            <a:spLocks noGrp="1"/>
          </p:cNvSpPr>
          <p:nvPr>
            <p:ph sz="quarter" idx="1"/>
          </p:nvPr>
        </p:nvSpPr>
        <p:spPr>
          <a:xfrm>
            <a:off x="228600" y="762001"/>
            <a:ext cx="8686800" cy="6096000"/>
          </a:xfrm>
        </p:spPr>
        <p:txBody>
          <a:bodyPr wrap="square" bIns="46800">
            <a:normAutofit lnSpcReduction="10000"/>
          </a:bodyPr>
          <a:lstStyle/>
          <a:p>
            <a:r>
              <a:rPr lang="en-US" sz="2200" dirty="0" smtClean="0">
                <a:latin typeface="Arial Narrow" pitchFamily="34" charset="0"/>
              </a:rPr>
              <a:t>I employ the </a:t>
            </a:r>
            <a:r>
              <a:rPr lang="en-US" sz="2200" u="sng" dirty="0" smtClean="0">
                <a:latin typeface="Arial Narrow" pitchFamily="34" charset="0"/>
              </a:rPr>
              <a:t>social networks theory</a:t>
            </a:r>
            <a:r>
              <a:rPr lang="en-US" sz="2200" dirty="0" smtClean="0">
                <a:latin typeface="Arial Narrow" pitchFamily="34" charset="0"/>
              </a:rPr>
              <a:t> in order to grasp the relations between </a:t>
            </a:r>
            <a:r>
              <a:rPr lang="en-GB" sz="2200" dirty="0" smtClean="0">
                <a:latin typeface="Arial Narrow" pitchFamily="34" charset="0"/>
              </a:rPr>
              <a:t>migrants, returnees and non-migrants, all of whom are engaged in a set of complex social and interpersonal relations through kinship, friendship, and feelings of affection towards the shared place of origin (Massey et al. 1993: 448). These networks – of information, assistance and obligations – allow us </a:t>
            </a:r>
            <a:r>
              <a:rPr lang="en-US" sz="2200" dirty="0" smtClean="0">
                <a:latin typeface="Arial Narrow" pitchFamily="34" charset="0"/>
              </a:rPr>
              <a:t>to </a:t>
            </a:r>
            <a:r>
              <a:rPr lang="en-GB" sz="2200" dirty="0" smtClean="0">
                <a:latin typeface="Arial Narrow" pitchFamily="34" charset="0"/>
              </a:rPr>
              <a:t>understand why migratory movements are not necessarily limited in time, unidirectional or permanent (Boyd 1989: 641).</a:t>
            </a:r>
          </a:p>
          <a:p>
            <a:r>
              <a:rPr lang="en-GB" sz="2200" u="sng" dirty="0" smtClean="0">
                <a:latin typeface="Arial Narrow" pitchFamily="34" charset="0"/>
              </a:rPr>
              <a:t>Transnational paradigm</a:t>
            </a:r>
            <a:r>
              <a:rPr lang="en-GB" sz="2200" dirty="0" smtClean="0">
                <a:latin typeface="Arial Narrow" pitchFamily="34" charset="0"/>
              </a:rPr>
              <a:t>: </a:t>
            </a:r>
            <a:r>
              <a:rPr lang="en-GB" sz="2200" dirty="0" err="1" smtClean="0">
                <a:latin typeface="Arial Narrow" pitchFamily="34" charset="0"/>
              </a:rPr>
              <a:t>transnationalism</a:t>
            </a:r>
            <a:r>
              <a:rPr lang="en-GB" sz="2200" dirty="0" smtClean="0">
                <a:latin typeface="Arial Narrow" pitchFamily="34" charset="0"/>
              </a:rPr>
              <a:t> is the process by which migrants forge and sustain multi-stranded social relations that link together their societies of origin and settlement’ (</a:t>
            </a:r>
            <a:r>
              <a:rPr lang="bg-BG" sz="2200" dirty="0" smtClean="0">
                <a:latin typeface="Arial Narrow" pitchFamily="34" charset="0"/>
              </a:rPr>
              <a:t>Glick Schille</a:t>
            </a:r>
            <a:r>
              <a:rPr lang="en-GB" sz="2200" dirty="0" smtClean="0">
                <a:latin typeface="Arial Narrow" pitchFamily="34" charset="0"/>
              </a:rPr>
              <a:t>r</a:t>
            </a:r>
            <a:r>
              <a:rPr lang="bg-BG" sz="2200" dirty="0" smtClean="0">
                <a:latin typeface="Arial Narrow" pitchFamily="34" charset="0"/>
              </a:rPr>
              <a:t>, Basch and Szanton Blanc 199</a:t>
            </a:r>
            <a:r>
              <a:rPr lang="en-US" sz="2200" dirty="0" smtClean="0">
                <a:latin typeface="Arial Narrow" pitchFamily="34" charset="0"/>
              </a:rPr>
              <a:t>5: 48)</a:t>
            </a:r>
            <a:r>
              <a:rPr lang="en-GB" sz="2200" dirty="0" smtClean="0">
                <a:latin typeface="Arial Narrow" pitchFamily="34" charset="0"/>
              </a:rPr>
              <a:t>. </a:t>
            </a:r>
            <a:r>
              <a:rPr lang="bg-BG" sz="2200" dirty="0" smtClean="0">
                <a:latin typeface="Arial Narrow" pitchFamily="34" charset="0"/>
              </a:rPr>
              <a:t>Transmigrants</a:t>
            </a:r>
            <a:r>
              <a:rPr lang="en-GB" sz="2200" dirty="0" smtClean="0">
                <a:latin typeface="Arial Narrow" pitchFamily="34" charset="0"/>
              </a:rPr>
              <a:t> </a:t>
            </a:r>
            <a:r>
              <a:rPr lang="bg-BG" sz="2200" dirty="0" smtClean="0">
                <a:latin typeface="Arial Narrow" pitchFamily="34" charset="0"/>
              </a:rPr>
              <a:t>differ from emigrants and immigrants, and from return</a:t>
            </a:r>
            <a:r>
              <a:rPr lang="en-GB" sz="2200" dirty="0" err="1" smtClean="0">
                <a:latin typeface="Arial Narrow" pitchFamily="34" charset="0"/>
              </a:rPr>
              <a:t>ees</a:t>
            </a:r>
            <a:r>
              <a:rPr lang="bg-BG" sz="2200" dirty="0" smtClean="0">
                <a:latin typeface="Arial Narrow" pitchFamily="34" charset="0"/>
              </a:rPr>
              <a:t>, because </a:t>
            </a:r>
            <a:r>
              <a:rPr lang="en-GB" sz="2200" dirty="0" smtClean="0">
                <a:latin typeface="Arial Narrow" pitchFamily="34" charset="0"/>
              </a:rPr>
              <a:t>they move </a:t>
            </a:r>
            <a:r>
              <a:rPr lang="bg-BG" sz="2200" dirty="0" smtClean="0">
                <a:latin typeface="Arial Narrow" pitchFamily="34" charset="0"/>
              </a:rPr>
              <a:t>back and forth between different places </a:t>
            </a:r>
            <a:r>
              <a:rPr lang="en-GB" sz="2200" dirty="0" smtClean="0">
                <a:latin typeface="Arial Narrow" pitchFamily="34" charset="0"/>
              </a:rPr>
              <a:t>interacting </a:t>
            </a:r>
            <a:r>
              <a:rPr lang="en-US" sz="2200" dirty="0" smtClean="0">
                <a:latin typeface="Arial Narrow" pitchFamily="34" charset="0"/>
              </a:rPr>
              <a:t>within ‘transnational social fields’. </a:t>
            </a:r>
          </a:p>
          <a:p>
            <a:r>
              <a:rPr lang="en-US" sz="2200" dirty="0" smtClean="0">
                <a:latin typeface="Arial Narrow" pitchFamily="34" charset="0"/>
              </a:rPr>
              <a:t>According to Janine </a:t>
            </a:r>
            <a:r>
              <a:rPr lang="en-US" sz="2200" dirty="0" err="1" smtClean="0">
                <a:latin typeface="Arial Narrow" pitchFamily="34" charset="0"/>
              </a:rPr>
              <a:t>Dahinden</a:t>
            </a:r>
            <a:r>
              <a:rPr lang="en-US" sz="2200" dirty="0" smtClean="0">
                <a:latin typeface="Arial Narrow" pitchFamily="34" charset="0"/>
              </a:rPr>
              <a:t> (2010) I assume that transnational formations are result from a combination of transnational mobility/migration, on the one hand, and locality in the sending or/and receiving country, on the other. Locality means being rooted or anchored – socially, economically or politically – in the country of immigration and/or in the sending country; it means developing/having a set of social relations at specific places.</a:t>
            </a:r>
            <a:endParaRPr lang="bg-BG" sz="2200" dirty="0">
              <a:latin typeface="Arial Narrow" pitchFamily="34" charset="0"/>
            </a:endParaRPr>
          </a:p>
        </p:txBody>
      </p:sp>
      <p:sp>
        <p:nvSpPr>
          <p:cNvPr id="5" name="Slide Number Placeholder 4"/>
          <p:cNvSpPr>
            <a:spLocks noGrp="1"/>
          </p:cNvSpPr>
          <p:nvPr>
            <p:ph type="sldNum" sz="quarter" idx="12"/>
          </p:nvPr>
        </p:nvSpPr>
        <p:spPr>
          <a:xfrm>
            <a:off x="8534400" y="152400"/>
            <a:ext cx="457200" cy="457200"/>
          </a:xfrm>
        </p:spPr>
        <p:txBody>
          <a:bodyPr/>
          <a:lstStyle/>
          <a:p>
            <a:fld id="{B6F15528-21DE-4FAA-801E-634DDDAF4B2B}" type="slidenum">
              <a:rPr lang="en-US" smtClean="0"/>
              <a:pPr/>
              <a:t>3</a:t>
            </a:fld>
            <a:endParaRPr lang="en-US"/>
          </a:p>
        </p:txBody>
      </p:sp>
    </p:spTree>
  </p:cSld>
  <p:clrMapOvr>
    <a:masterClrMapping/>
  </p:clrMapOvr>
  <p:transition spd="med">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1752600"/>
            <a:ext cx="8610600" cy="4724400"/>
          </a:xfrm>
        </p:spPr>
        <p:txBody>
          <a:bodyPr>
            <a:normAutofit fontScale="92500" lnSpcReduction="10000"/>
          </a:bodyPr>
          <a:lstStyle/>
          <a:p>
            <a:r>
              <a:rPr lang="en-US" dirty="0" smtClean="0">
                <a:latin typeface="Arial Narrow" pitchFamily="34" charset="0"/>
              </a:rPr>
              <a:t>The active political mobilization among the Albanian </a:t>
            </a:r>
            <a:r>
              <a:rPr lang="en-US" dirty="0" err="1" smtClean="0">
                <a:latin typeface="Arial Narrow" pitchFamily="34" charset="0"/>
              </a:rPr>
              <a:t>diaspora</a:t>
            </a:r>
            <a:r>
              <a:rPr lang="en-US" dirty="0" smtClean="0">
                <a:latin typeface="Arial Narrow" pitchFamily="34" charset="0"/>
              </a:rPr>
              <a:t> in Switzerland in the 1990s is commented in the public discourse, as well as in some research studies. This was reflected in a number of ways:</a:t>
            </a:r>
          </a:p>
          <a:p>
            <a:pPr marL="533400" indent="-273050">
              <a:buFont typeface="Perpetua" pitchFamily="18" charset="0"/>
              <a:buChar char="–"/>
            </a:pPr>
            <a:r>
              <a:rPr lang="en-US" dirty="0" smtClean="0">
                <a:latin typeface="Arial Narrow" pitchFamily="34" charset="0"/>
              </a:rPr>
              <a:t>An active political and public life was developed</a:t>
            </a:r>
          </a:p>
          <a:p>
            <a:pPr marL="533400" indent="-273050">
              <a:buFont typeface="Perpetua" pitchFamily="18" charset="0"/>
              <a:buChar char="–"/>
            </a:pPr>
            <a:r>
              <a:rPr lang="en-US" dirty="0" smtClean="0">
                <a:latin typeface="Arial Narrow" pitchFamily="34" charset="0"/>
              </a:rPr>
              <a:t>Various Albanian formations was established in order to support political activists in Kosovo and Macedonia. </a:t>
            </a:r>
          </a:p>
          <a:p>
            <a:pPr marL="533400" indent="-273050">
              <a:buFont typeface="Perpetua" pitchFamily="18" charset="0"/>
              <a:buChar char="–"/>
            </a:pPr>
            <a:r>
              <a:rPr lang="en-US" dirty="0" smtClean="0">
                <a:latin typeface="Arial Narrow" pitchFamily="34" charset="0"/>
              </a:rPr>
              <a:t>Albanian </a:t>
            </a:r>
            <a:r>
              <a:rPr lang="en-US" dirty="0" err="1" smtClean="0">
                <a:latin typeface="Arial Narrow" pitchFamily="34" charset="0"/>
              </a:rPr>
              <a:t>diaspora</a:t>
            </a:r>
            <a:r>
              <a:rPr lang="en-US" dirty="0" smtClean="0">
                <a:latin typeface="Arial Narrow" pitchFamily="34" charset="0"/>
              </a:rPr>
              <a:t> is strongly engaged in political lobbying in Western countries in order to influence public opinion there, through the arrangement of meetings with political leaders from Kosovo and Macedonia. </a:t>
            </a:r>
          </a:p>
          <a:p>
            <a:pPr marL="533400" indent="-273050">
              <a:buFont typeface="Perpetua" pitchFamily="18" charset="0"/>
              <a:buChar char="–"/>
            </a:pPr>
            <a:r>
              <a:rPr lang="en-US" dirty="0" smtClean="0">
                <a:latin typeface="Arial Narrow" pitchFamily="34" charset="0"/>
              </a:rPr>
              <a:t>Different publications in the media, organizing public demonstrations, petitions and various other campaigns were also important (</a:t>
            </a:r>
            <a:r>
              <a:rPr lang="en-US" dirty="0" err="1" smtClean="0">
                <a:latin typeface="Arial Narrow" pitchFamily="34" charset="0"/>
              </a:rPr>
              <a:t>Iseni</a:t>
            </a:r>
            <a:r>
              <a:rPr lang="en-US" dirty="0" smtClean="0">
                <a:latin typeface="Arial Narrow" pitchFamily="34" charset="0"/>
              </a:rPr>
              <a:t> 2013 : 233 ) </a:t>
            </a:r>
          </a:p>
          <a:p>
            <a:endParaRPr lang="bg-BG" dirty="0"/>
          </a:p>
        </p:txBody>
      </p:sp>
      <p:sp>
        <p:nvSpPr>
          <p:cNvPr id="4" name="Title 1"/>
          <p:cNvSpPr>
            <a:spLocks noGrp="1"/>
          </p:cNvSpPr>
          <p:nvPr>
            <p:ph type="title"/>
          </p:nvPr>
        </p:nvSpPr>
        <p:spPr>
          <a:xfrm>
            <a:off x="914400" y="304800"/>
            <a:ext cx="7772400" cy="838200"/>
          </a:xfrm>
        </p:spPr>
        <p:txBody>
          <a:bodyPr>
            <a:noAutofit/>
          </a:bodyPr>
          <a:lstStyle/>
          <a:p>
            <a:r>
              <a:rPr lang="en-US" sz="3000" dirty="0" smtClean="0">
                <a:latin typeface="Arial Narrow" pitchFamily="34" charset="0"/>
              </a:rPr>
              <a:t>Migration networks, </a:t>
            </a:r>
            <a:r>
              <a:rPr lang="en-US" sz="3000" u="sng" dirty="0" smtClean="0">
                <a:latin typeface="Arial Narrow" pitchFamily="34" charset="0"/>
              </a:rPr>
              <a:t/>
            </a:r>
            <a:br>
              <a:rPr lang="en-US" sz="3000" u="sng" dirty="0" smtClean="0">
                <a:latin typeface="Arial Narrow" pitchFamily="34" charset="0"/>
              </a:rPr>
            </a:br>
            <a:r>
              <a:rPr lang="en-US" sz="3000" u="sng" dirty="0" smtClean="0">
                <a:latin typeface="Arial Narrow" pitchFamily="34" charset="0"/>
              </a:rPr>
              <a:t>transnational practices and locality</a:t>
            </a:r>
            <a:endParaRPr lang="bg-BG" sz="3000" dirty="0"/>
          </a:p>
        </p:txBody>
      </p:sp>
      <p:sp>
        <p:nvSpPr>
          <p:cNvPr id="5" name="TextBox 4"/>
          <p:cNvSpPr txBox="1"/>
          <p:nvPr/>
        </p:nvSpPr>
        <p:spPr>
          <a:xfrm>
            <a:off x="1447800" y="1214735"/>
            <a:ext cx="38862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i="1" dirty="0" smtClean="0">
                <a:latin typeface="Arial Narrow" pitchFamily="34" charset="0"/>
              </a:rPr>
              <a:t>Ethnic tensions and </a:t>
            </a:r>
            <a:r>
              <a:rPr lang="en-US" sz="2400" i="1" dirty="0" err="1" smtClean="0">
                <a:latin typeface="Arial Narrow" pitchFamily="34" charset="0"/>
              </a:rPr>
              <a:t>translocality</a:t>
            </a:r>
            <a:endParaRPr lang="bg-BG" sz="2400" dirty="0">
              <a:latin typeface="Arial Narrow" pitchFamily="34" charset="0"/>
            </a:endParaRPr>
          </a:p>
        </p:txBody>
      </p:sp>
      <p:sp>
        <p:nvSpPr>
          <p:cNvPr id="7" name="Slide Number Placeholder 6"/>
          <p:cNvSpPr>
            <a:spLocks noGrp="1"/>
          </p:cNvSpPr>
          <p:nvPr>
            <p:ph type="sldNum" sz="quarter" idx="12"/>
          </p:nvPr>
        </p:nvSpPr>
        <p:spPr>
          <a:xfrm>
            <a:off x="8534400" y="152400"/>
            <a:ext cx="457200" cy="457200"/>
          </a:xfrm>
        </p:spPr>
        <p:txBody>
          <a:bodyPr/>
          <a:lstStyle/>
          <a:p>
            <a:fld id="{B6F15528-21DE-4FAA-801E-634DDDAF4B2B}" type="slidenum">
              <a:rPr lang="en-US" smtClean="0"/>
              <a:pPr/>
              <a:t>30</a:t>
            </a:fld>
            <a:endParaRPr lang="en-US"/>
          </a:p>
        </p:txBody>
      </p:sp>
    </p:spTree>
  </p:cSld>
  <p:clrMapOvr>
    <a:masterClrMapping/>
  </p:clrMapOvr>
  <p:transition spd="med">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1752600"/>
            <a:ext cx="8534400" cy="4724400"/>
          </a:xfrm>
        </p:spPr>
        <p:txBody>
          <a:bodyPr>
            <a:normAutofit fontScale="92500" lnSpcReduction="10000"/>
          </a:bodyPr>
          <a:lstStyle/>
          <a:p>
            <a:r>
              <a:rPr lang="en-US" dirty="0" smtClean="0">
                <a:latin typeface="Arial Narrow" pitchFamily="34" charset="0"/>
              </a:rPr>
              <a:t>In this context , speaking of collective remittances and funds sent to help their places of origin, my respondents only hinted that some of these funds have been used for political purposes. </a:t>
            </a:r>
          </a:p>
          <a:p>
            <a:r>
              <a:rPr lang="en-US" dirty="0" smtClean="0">
                <a:latin typeface="Arial Narrow" pitchFamily="34" charset="0"/>
              </a:rPr>
              <a:t>A widely discussed (especially in the media) issue is the funding of Albanian paramilitary formations provided by the Albanian emigrant circles in Switzerland in times of the armed conflicts in Kosovo and Macedonia during 1998-2001.</a:t>
            </a:r>
          </a:p>
          <a:p>
            <a:r>
              <a:rPr lang="en-US" dirty="0" smtClean="0">
                <a:latin typeface="Arial Narrow" pitchFamily="34" charset="0"/>
              </a:rPr>
              <a:t>The theme is delicate and requires careful additional research work. Itself, however, this practice is a political form of collective remittances an act of long-distance nationalism  (Glick-Schiller and </a:t>
            </a:r>
            <a:r>
              <a:rPr lang="en-US" dirty="0" err="1" smtClean="0">
                <a:latin typeface="Arial Narrow" pitchFamily="34" charset="0"/>
              </a:rPr>
              <a:t>Fouron</a:t>
            </a:r>
            <a:r>
              <a:rPr lang="en-US" dirty="0" smtClean="0">
                <a:latin typeface="Arial Narrow" pitchFamily="34" charset="0"/>
              </a:rPr>
              <a:t> 2001: 4) . This provides further explanation of the strong relations and intense </a:t>
            </a:r>
            <a:r>
              <a:rPr lang="en-US" dirty="0" err="1" smtClean="0">
                <a:latin typeface="Arial Narrow" pitchFamily="34" charset="0"/>
              </a:rPr>
              <a:t>translocal</a:t>
            </a:r>
            <a:r>
              <a:rPr lang="en-US" dirty="0" smtClean="0">
                <a:latin typeface="Arial Narrow" pitchFamily="34" charset="0"/>
              </a:rPr>
              <a:t> practices connecting </a:t>
            </a:r>
            <a:r>
              <a:rPr lang="en-US" dirty="0" err="1" smtClean="0">
                <a:latin typeface="Arial Narrow" pitchFamily="34" charset="0"/>
              </a:rPr>
              <a:t>strrongly</a:t>
            </a:r>
            <a:r>
              <a:rPr lang="en-US" dirty="0" smtClean="0">
                <a:latin typeface="Arial Narrow" pitchFamily="34" charset="0"/>
              </a:rPr>
              <a:t> Albanian migrants in Switzerland with their places of origin in Macedonia.</a:t>
            </a:r>
          </a:p>
          <a:p>
            <a:endParaRPr lang="bg-BG" dirty="0"/>
          </a:p>
        </p:txBody>
      </p:sp>
      <p:sp>
        <p:nvSpPr>
          <p:cNvPr id="4" name="Title 1"/>
          <p:cNvSpPr>
            <a:spLocks noGrp="1"/>
          </p:cNvSpPr>
          <p:nvPr>
            <p:ph type="title"/>
          </p:nvPr>
        </p:nvSpPr>
        <p:spPr>
          <a:xfrm>
            <a:off x="914400" y="152400"/>
            <a:ext cx="7772400" cy="838200"/>
          </a:xfrm>
        </p:spPr>
        <p:txBody>
          <a:bodyPr>
            <a:noAutofit/>
          </a:bodyPr>
          <a:lstStyle/>
          <a:p>
            <a:r>
              <a:rPr lang="en-US" sz="3000" dirty="0" smtClean="0">
                <a:latin typeface="Arial Narrow" pitchFamily="34" charset="0"/>
              </a:rPr>
              <a:t>Migration networks, </a:t>
            </a:r>
            <a:r>
              <a:rPr lang="en-US" sz="3000" u="sng" dirty="0" smtClean="0">
                <a:latin typeface="Arial Narrow" pitchFamily="34" charset="0"/>
              </a:rPr>
              <a:t/>
            </a:r>
            <a:br>
              <a:rPr lang="en-US" sz="3000" u="sng" dirty="0" smtClean="0">
                <a:latin typeface="Arial Narrow" pitchFamily="34" charset="0"/>
              </a:rPr>
            </a:br>
            <a:r>
              <a:rPr lang="en-US" sz="3000" u="sng" dirty="0" smtClean="0">
                <a:latin typeface="Arial Narrow" pitchFamily="34" charset="0"/>
              </a:rPr>
              <a:t>transnational practices and locality</a:t>
            </a:r>
            <a:endParaRPr lang="bg-BG" sz="3000" dirty="0"/>
          </a:p>
        </p:txBody>
      </p:sp>
      <p:sp>
        <p:nvSpPr>
          <p:cNvPr id="5" name="TextBox 4"/>
          <p:cNvSpPr txBox="1"/>
          <p:nvPr/>
        </p:nvSpPr>
        <p:spPr>
          <a:xfrm>
            <a:off x="1447800" y="990600"/>
            <a:ext cx="38862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i="1" dirty="0" smtClean="0">
                <a:latin typeface="Arial Narrow" pitchFamily="34" charset="0"/>
              </a:rPr>
              <a:t>Ethnic tensions and </a:t>
            </a:r>
            <a:r>
              <a:rPr lang="en-US" sz="2400" i="1" dirty="0" err="1" smtClean="0">
                <a:latin typeface="Arial Narrow" pitchFamily="34" charset="0"/>
              </a:rPr>
              <a:t>translocality</a:t>
            </a:r>
            <a:endParaRPr lang="bg-BG" sz="2400" dirty="0">
              <a:latin typeface="Arial Narrow" pitchFamily="34" charset="0"/>
            </a:endParaRPr>
          </a:p>
        </p:txBody>
      </p:sp>
      <p:sp>
        <p:nvSpPr>
          <p:cNvPr id="7" name="Slide Number Placeholder 6"/>
          <p:cNvSpPr>
            <a:spLocks noGrp="1"/>
          </p:cNvSpPr>
          <p:nvPr>
            <p:ph type="sldNum" sz="quarter" idx="12"/>
          </p:nvPr>
        </p:nvSpPr>
        <p:spPr>
          <a:xfrm>
            <a:off x="8534400" y="152400"/>
            <a:ext cx="457200" cy="457200"/>
          </a:xfrm>
        </p:spPr>
        <p:txBody>
          <a:bodyPr/>
          <a:lstStyle/>
          <a:p>
            <a:fld id="{B6F15528-21DE-4FAA-801E-634DDDAF4B2B}" type="slidenum">
              <a:rPr lang="en-US" smtClean="0"/>
              <a:pPr/>
              <a:t>31</a:t>
            </a:fld>
            <a:endParaRPr lang="en-US"/>
          </a:p>
        </p:txBody>
      </p:sp>
    </p:spTree>
  </p:cSld>
  <p:clrMapOvr>
    <a:masterClrMapping/>
  </p:clrMapOvr>
  <p:transition spd="med">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762000"/>
          </a:xfrm>
        </p:spPr>
        <p:txBody>
          <a:bodyPr>
            <a:normAutofit/>
          </a:bodyPr>
          <a:lstStyle/>
          <a:p>
            <a:r>
              <a:rPr lang="en-US" dirty="0" smtClean="0">
                <a:latin typeface="Arial Narrow" pitchFamily="34" charset="0"/>
              </a:rPr>
              <a:t>Conclusion</a:t>
            </a:r>
            <a:endParaRPr lang="bg-BG" dirty="0">
              <a:latin typeface="Arial Narrow" pitchFamily="34" charset="0"/>
            </a:endParaRPr>
          </a:p>
        </p:txBody>
      </p:sp>
      <p:sp>
        <p:nvSpPr>
          <p:cNvPr id="3" name="Content Placeholder 2"/>
          <p:cNvSpPr>
            <a:spLocks noGrp="1"/>
          </p:cNvSpPr>
          <p:nvPr>
            <p:ph sz="quarter" idx="1"/>
          </p:nvPr>
        </p:nvSpPr>
        <p:spPr>
          <a:xfrm>
            <a:off x="228600" y="762000"/>
            <a:ext cx="8915400" cy="6096000"/>
          </a:xfrm>
        </p:spPr>
        <p:txBody>
          <a:bodyPr>
            <a:normAutofit fontScale="92500" lnSpcReduction="20000"/>
          </a:bodyPr>
          <a:lstStyle/>
          <a:p>
            <a:r>
              <a:rPr lang="en-US" dirty="0" smtClean="0">
                <a:latin typeface="Arial Narrow" pitchFamily="34" charset="0"/>
              </a:rPr>
              <a:t>A continuous transnational mobility between the host Swiss society and places of origin in Macedonia is a typical feature of  Albanian migrants. They are locally anchored in Switzerland, where they work and live. Recently their children grow up with them and are educated there. This locality is an important resource for building up a transnational project their transnational project . </a:t>
            </a:r>
          </a:p>
          <a:p>
            <a:r>
              <a:rPr lang="en-US" dirty="0" smtClean="0">
                <a:latin typeface="Arial Narrow" pitchFamily="34" charset="0"/>
              </a:rPr>
              <a:t>Although during the last two decades the share of a short-term temporary migration have been reduced instead  of a more long-lasting one, the majority of Albanians continue to be strongly emotional and economic engaged with their places of origin in Macedonia. </a:t>
            </a:r>
          </a:p>
          <a:p>
            <a:r>
              <a:rPr lang="en-US" dirty="0" smtClean="0">
                <a:latin typeface="Arial Narrow" pitchFamily="34" charset="0"/>
              </a:rPr>
              <a:t>A combination of  various factors affect this specific transnational locality</a:t>
            </a:r>
            <a:r>
              <a:rPr lang="bg-BG" dirty="0" smtClean="0">
                <a:latin typeface="Arial Narrow" pitchFamily="34" charset="0"/>
              </a:rPr>
              <a:t>–</a:t>
            </a:r>
            <a:r>
              <a:rPr lang="en-US" dirty="0" smtClean="0">
                <a:latin typeface="Arial Narrow" pitchFamily="34" charset="0"/>
              </a:rPr>
              <a:t>Albanian norms and culture; conditions and migration policies of Switzerland; socio-economic and political situation in Macedonia, etc. </a:t>
            </a:r>
          </a:p>
          <a:p>
            <a:r>
              <a:rPr lang="en-US" dirty="0" smtClean="0">
                <a:latin typeface="Arial Narrow" pitchFamily="34" charset="0"/>
              </a:rPr>
              <a:t>W</a:t>
            </a:r>
            <a:r>
              <a:rPr lang="bg-BG" dirty="0" smtClean="0">
                <a:latin typeface="Arial Narrow" pitchFamily="34" charset="0"/>
              </a:rPr>
              <a:t>hat future directions will migration among Albanians from the Republic of Macedonia take? What changes will occur in the overall migration patterns in the coming years? These questions leave the topic open for future research, especially if we consider the aspirations of Macedonia for EU accession</a:t>
            </a:r>
            <a:r>
              <a:rPr lang="en-US" dirty="0" smtClean="0">
                <a:latin typeface="Arial Narrow" pitchFamily="34" charset="0"/>
              </a:rPr>
              <a:t>, on the one hand, and the recently passed referendum about international migration in Switzerland, on the other.</a:t>
            </a:r>
          </a:p>
        </p:txBody>
      </p:sp>
      <p:sp>
        <p:nvSpPr>
          <p:cNvPr id="5" name="Slide Number Placeholder 4"/>
          <p:cNvSpPr>
            <a:spLocks noGrp="1"/>
          </p:cNvSpPr>
          <p:nvPr>
            <p:ph type="sldNum" sz="quarter" idx="12"/>
          </p:nvPr>
        </p:nvSpPr>
        <p:spPr>
          <a:xfrm>
            <a:off x="8534400" y="152400"/>
            <a:ext cx="457200" cy="457200"/>
          </a:xfrm>
        </p:spPr>
        <p:txBody>
          <a:bodyPr/>
          <a:lstStyle/>
          <a:p>
            <a:fld id="{B6F15528-21DE-4FAA-801E-634DDDAF4B2B}" type="slidenum">
              <a:rPr lang="en-US" smtClean="0"/>
              <a:pPr/>
              <a:t>32</a:t>
            </a:fld>
            <a:endParaRPr lang="en-US"/>
          </a:p>
        </p:txBody>
      </p:sp>
    </p:spTree>
  </p:cSld>
  <p:clrMapOvr>
    <a:masterClrMapping/>
  </p:clrMapOvr>
  <p:transition spd="med">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1447800"/>
            <a:ext cx="8534400" cy="4572000"/>
          </a:xfrm>
        </p:spPr>
        <p:txBody>
          <a:bodyPr>
            <a:normAutofit/>
          </a:bodyPr>
          <a:lstStyle/>
          <a:p>
            <a:pPr>
              <a:buNone/>
            </a:pPr>
            <a:endParaRPr lang="en-US" sz="3200" dirty="0" smtClean="0">
              <a:latin typeface="Times New Roman" pitchFamily="18" charset="0"/>
              <a:cs typeface="Times New Roman" pitchFamily="18" charset="0"/>
            </a:endParaRPr>
          </a:p>
          <a:p>
            <a:pPr>
              <a:buNone/>
            </a:pPr>
            <a:r>
              <a:rPr lang="en-US" sz="3600" dirty="0" smtClean="0">
                <a:latin typeface="Times New Roman" pitchFamily="18" charset="0"/>
                <a:cs typeface="Times New Roman" pitchFamily="18" charset="0"/>
              </a:rPr>
              <a:t>THANK YOU FOR YOUR ATTENTION!</a:t>
            </a:r>
          </a:p>
          <a:p>
            <a:endParaRPr lang="en-US" sz="3200" dirty="0" smtClean="0">
              <a:latin typeface="Times New Roman" pitchFamily="18" charset="0"/>
              <a:cs typeface="Times New Roman" pitchFamily="18" charset="0"/>
            </a:endParaRPr>
          </a:p>
          <a:p>
            <a:endParaRPr lang="en-US" sz="3200" dirty="0" smtClean="0">
              <a:latin typeface="Times New Roman" pitchFamily="18" charset="0"/>
              <a:cs typeface="Times New Roman" pitchFamily="18" charset="0"/>
            </a:endParaRPr>
          </a:p>
          <a:p>
            <a:pPr algn="r">
              <a:buNone/>
            </a:pPr>
            <a:r>
              <a:rPr lang="en-US" sz="2400" dirty="0" smtClean="0">
                <a:latin typeface="Times New Roman" pitchFamily="18" charset="0"/>
                <a:cs typeface="Times New Roman" pitchFamily="18" charset="0"/>
              </a:rPr>
              <a:t>Assist. Prof. </a:t>
            </a:r>
            <a:r>
              <a:rPr lang="en-US" sz="2400" dirty="0" err="1" smtClean="0">
                <a:latin typeface="Times New Roman" pitchFamily="18" charset="0"/>
                <a:cs typeface="Times New Roman" pitchFamily="18" charset="0"/>
              </a:rPr>
              <a:t>Ivaylo</a:t>
            </a:r>
            <a:r>
              <a:rPr lang="en-US" sz="2400" dirty="0" smtClean="0">
                <a:latin typeface="Times New Roman" pitchFamily="18" charset="0"/>
                <a:cs typeface="Times New Roman" pitchFamily="18" charset="0"/>
              </a:rPr>
              <a:t> Markov, PhD</a:t>
            </a:r>
          </a:p>
          <a:p>
            <a:pPr algn="r">
              <a:buNone/>
            </a:pPr>
            <a:r>
              <a:rPr lang="en-US" sz="2400" dirty="0" smtClean="0">
                <a:latin typeface="Times New Roman" pitchFamily="18" charset="0"/>
                <a:cs typeface="Times New Roman" pitchFamily="18" charset="0"/>
              </a:rPr>
              <a:t>e-mail: ivo.d.mark@gmail.com</a:t>
            </a:r>
            <a:endParaRPr lang="bg-BG" sz="2400" dirty="0" smtClean="0">
              <a:latin typeface="Times New Roman" pitchFamily="18" charset="0"/>
              <a:cs typeface="Times New Roman" pitchFamily="18" charset="0"/>
            </a:endParaRPr>
          </a:p>
          <a:p>
            <a:pPr algn="r">
              <a:buNone/>
            </a:pPr>
            <a:r>
              <a:rPr lang="de-DE" sz="2400" dirty="0" smtClean="0">
                <a:latin typeface="Times New Roman" pitchFamily="18" charset="0"/>
                <a:cs typeface="Times New Roman" pitchFamily="18" charset="0"/>
              </a:rPr>
              <a:t>http://ivaylomarkov.ucoz.com</a:t>
            </a:r>
            <a:r>
              <a:rPr lang="bg-BG" sz="2800" dirty="0" smtClean="0">
                <a:latin typeface="Times New Roman" pitchFamily="18" charset="0"/>
                <a:cs typeface="Times New Roman" pitchFamily="18" charset="0"/>
              </a:rPr>
              <a:t> </a:t>
            </a:r>
          </a:p>
          <a:p>
            <a:endParaRPr lang="bg-BG" dirty="0"/>
          </a:p>
        </p:txBody>
      </p:sp>
      <p:sp>
        <p:nvSpPr>
          <p:cNvPr id="5" name="Slide Number Placeholder 4"/>
          <p:cNvSpPr>
            <a:spLocks noGrp="1"/>
          </p:cNvSpPr>
          <p:nvPr>
            <p:ph type="sldNum" sz="quarter" idx="12"/>
          </p:nvPr>
        </p:nvSpPr>
        <p:spPr>
          <a:xfrm>
            <a:off x="8534400" y="152400"/>
            <a:ext cx="457200" cy="457200"/>
          </a:xfrm>
        </p:spPr>
        <p:txBody>
          <a:bodyPr/>
          <a:lstStyle/>
          <a:p>
            <a:fld id="{B6F15528-21DE-4FAA-801E-634DDDAF4B2B}" type="slidenum">
              <a:rPr lang="en-US" smtClean="0"/>
              <a:pPr/>
              <a:t>33</a:t>
            </a:fld>
            <a:endParaRPr lang="en-US"/>
          </a:p>
        </p:txBody>
      </p:sp>
    </p:spTree>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685800"/>
          </a:xfrm>
        </p:spPr>
        <p:txBody>
          <a:bodyPr>
            <a:normAutofit fontScale="90000"/>
          </a:bodyPr>
          <a:lstStyle/>
          <a:p>
            <a:r>
              <a:rPr lang="en-US" u="sng" dirty="0" smtClean="0">
                <a:latin typeface="Arial Narrow" pitchFamily="34" charset="0"/>
              </a:rPr>
              <a:t>Sources and Methodology</a:t>
            </a:r>
            <a:endParaRPr lang="bg-BG" u="sng" dirty="0">
              <a:latin typeface="Arial Narrow" pitchFamily="34" charset="0"/>
            </a:endParaRPr>
          </a:p>
        </p:txBody>
      </p:sp>
      <p:sp>
        <p:nvSpPr>
          <p:cNvPr id="3" name="Content Placeholder 2"/>
          <p:cNvSpPr>
            <a:spLocks noGrp="1"/>
          </p:cNvSpPr>
          <p:nvPr>
            <p:ph sz="quarter" idx="1"/>
          </p:nvPr>
        </p:nvSpPr>
        <p:spPr>
          <a:xfrm>
            <a:off x="304800" y="914400"/>
            <a:ext cx="8534400" cy="5715000"/>
          </a:xfrm>
        </p:spPr>
        <p:txBody>
          <a:bodyPr>
            <a:normAutofit fontScale="92500" lnSpcReduction="10000"/>
          </a:bodyPr>
          <a:lstStyle/>
          <a:p>
            <a:r>
              <a:rPr lang="en-US" sz="2500" dirty="0" smtClean="0">
                <a:latin typeface="Arial Narrow" pitchFamily="34" charset="0"/>
              </a:rPr>
              <a:t>Census data: State statistical office of R. Macedonia, Emigration Agency of R. Macedonia, Swiss Federal Statistical Office.</a:t>
            </a:r>
          </a:p>
          <a:p>
            <a:r>
              <a:rPr lang="en-US" sz="2500" u="sng" dirty="0" smtClean="0">
                <a:latin typeface="Arial Narrow" pitchFamily="34" charset="0"/>
              </a:rPr>
              <a:t>Ethnographical fieldwork</a:t>
            </a:r>
            <a:r>
              <a:rPr lang="en-US" sz="2500" dirty="0" smtClean="0">
                <a:latin typeface="Arial Narrow" pitchFamily="34" charset="0"/>
              </a:rPr>
              <a:t> is the main source in my study.</a:t>
            </a:r>
            <a:r>
              <a:rPr lang="en-GB" sz="2500" dirty="0" smtClean="0">
                <a:latin typeface="Arial Narrow" pitchFamily="34" charset="0"/>
              </a:rPr>
              <a:t> Five field research sessions of 10–15 days each were carried out </a:t>
            </a:r>
            <a:r>
              <a:rPr lang="en-US" sz="2500" dirty="0" smtClean="0">
                <a:latin typeface="Arial Narrow" pitchFamily="34" charset="0"/>
              </a:rPr>
              <a:t>between 2008-2010 </a:t>
            </a:r>
            <a:r>
              <a:rPr lang="en-GB" sz="2500" dirty="0" smtClean="0">
                <a:latin typeface="Arial Narrow" pitchFamily="34" charset="0"/>
              </a:rPr>
              <a:t>in the western areas of Macedonia, where the Albanian population is concentrated</a:t>
            </a:r>
            <a:r>
              <a:rPr lang="en-US" sz="2500" dirty="0" smtClean="0">
                <a:latin typeface="Arial Narrow" pitchFamily="34" charset="0"/>
              </a:rPr>
              <a:t>. </a:t>
            </a:r>
            <a:r>
              <a:rPr lang="en-GB" sz="2500" dirty="0" smtClean="0">
                <a:latin typeface="Arial Narrow" pitchFamily="34" charset="0"/>
              </a:rPr>
              <a:t>Namely this were in regions of Skopje, </a:t>
            </a:r>
            <a:r>
              <a:rPr lang="en-GB" sz="2500" dirty="0" err="1" smtClean="0">
                <a:latin typeface="Arial Narrow" pitchFamily="34" charset="0"/>
              </a:rPr>
              <a:t>Tetovo</a:t>
            </a:r>
            <a:r>
              <a:rPr lang="en-GB" sz="2500" dirty="0" smtClean="0">
                <a:latin typeface="Arial Narrow" pitchFamily="34" charset="0"/>
              </a:rPr>
              <a:t> and </a:t>
            </a:r>
            <a:r>
              <a:rPr lang="en-GB" sz="2500" dirty="0" err="1" smtClean="0">
                <a:latin typeface="Arial Narrow" pitchFamily="34" charset="0"/>
              </a:rPr>
              <a:t>Struga</a:t>
            </a:r>
            <a:r>
              <a:rPr lang="en-GB" sz="2500" dirty="0" smtClean="0">
                <a:latin typeface="Arial Narrow" pitchFamily="34" charset="0"/>
              </a:rPr>
              <a:t>. </a:t>
            </a:r>
          </a:p>
          <a:p>
            <a:r>
              <a:rPr lang="en-US" sz="2500" dirty="0" smtClean="0">
                <a:latin typeface="Arial Narrow" pitchFamily="34" charset="0"/>
              </a:rPr>
              <a:t>Most of the interviews I conducted were a combination of semi-structured and biographical (life history) narratives. The life-history approach is very valuable in studying processes, social changes and everyday life, especially in cases when the archives are incomplete or missing (</a:t>
            </a:r>
            <a:r>
              <a:rPr lang="bg-BG" sz="2500" dirty="0" smtClean="0">
                <a:latin typeface="Arial Narrow" pitchFamily="34" charset="0"/>
              </a:rPr>
              <a:t>Thompson</a:t>
            </a:r>
            <a:r>
              <a:rPr lang="en-US" sz="2500" dirty="0" smtClean="0">
                <a:latin typeface="Arial Narrow" pitchFamily="34" charset="0"/>
              </a:rPr>
              <a:t> 1978). </a:t>
            </a:r>
          </a:p>
          <a:p>
            <a:r>
              <a:rPr lang="en-US" sz="2500" dirty="0" smtClean="0">
                <a:latin typeface="Arial Narrow" pitchFamily="34" charset="0"/>
              </a:rPr>
              <a:t>Life histories allow us to observe the changes in the cultural and social experience of the individuals, their points of view and daily cultural practices, and in the meanings people invest in their actions (Roberts 2002: 21). This approach takes into consideration the fact that life histories are subjective, but finds them valuable as they reveal the respondents’ opinions, dispositions and attitudes (</a:t>
            </a:r>
            <a:r>
              <a:rPr lang="bg-BG" sz="2500" dirty="0" smtClean="0">
                <a:latin typeface="Arial Narrow" pitchFamily="34" charset="0"/>
              </a:rPr>
              <a:t>Lieblick</a:t>
            </a:r>
            <a:r>
              <a:rPr lang="en-US" sz="2500" dirty="0" smtClean="0">
                <a:latin typeface="Arial Narrow" pitchFamily="34" charset="0"/>
              </a:rPr>
              <a:t>, </a:t>
            </a:r>
            <a:r>
              <a:rPr lang="bg-BG" sz="2500" dirty="0" smtClean="0">
                <a:latin typeface="Arial Narrow" pitchFamily="34" charset="0"/>
              </a:rPr>
              <a:t>Tuval-Maschiach</a:t>
            </a:r>
            <a:r>
              <a:rPr lang="en-US" sz="2500" dirty="0" smtClean="0">
                <a:latin typeface="Arial Narrow" pitchFamily="34" charset="0"/>
              </a:rPr>
              <a:t> and </a:t>
            </a:r>
            <a:r>
              <a:rPr lang="bg-BG" sz="2500" dirty="0" smtClean="0">
                <a:latin typeface="Arial Narrow" pitchFamily="34" charset="0"/>
              </a:rPr>
              <a:t>Zilber</a:t>
            </a:r>
            <a:r>
              <a:rPr lang="en-US" sz="2500" dirty="0" smtClean="0">
                <a:latin typeface="Arial Narrow" pitchFamily="34" charset="0"/>
              </a:rPr>
              <a:t> 1998).</a:t>
            </a:r>
            <a:endParaRPr lang="bg-BG" sz="2500" dirty="0" smtClean="0">
              <a:latin typeface="Arial Narrow" pitchFamily="34" charset="0"/>
            </a:endParaRPr>
          </a:p>
          <a:p>
            <a:endParaRPr lang="en-US" dirty="0" smtClean="0"/>
          </a:p>
          <a:p>
            <a:endParaRPr lang="bg-BG" dirty="0"/>
          </a:p>
        </p:txBody>
      </p:sp>
      <p:sp>
        <p:nvSpPr>
          <p:cNvPr id="5" name="Slide Number Placeholder 4"/>
          <p:cNvSpPr>
            <a:spLocks noGrp="1"/>
          </p:cNvSpPr>
          <p:nvPr>
            <p:ph type="sldNum" sz="quarter" idx="12"/>
          </p:nvPr>
        </p:nvSpPr>
        <p:spPr>
          <a:xfrm>
            <a:off x="8534400" y="152400"/>
            <a:ext cx="457200" cy="457200"/>
          </a:xfrm>
        </p:spPr>
        <p:txBody>
          <a:bodyPr/>
          <a:lstStyle/>
          <a:p>
            <a:fld id="{B6F15528-21DE-4FAA-801E-634DDDAF4B2B}" type="slidenum">
              <a:rPr lang="en-US" smtClean="0"/>
              <a:pPr/>
              <a:t>4</a:t>
            </a:fld>
            <a:endParaRPr lang="en-US"/>
          </a:p>
        </p:txBody>
      </p:sp>
    </p:spTree>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305800" cy="990600"/>
          </a:xfrm>
        </p:spPr>
        <p:txBody>
          <a:bodyPr>
            <a:noAutofit/>
          </a:bodyPr>
          <a:lstStyle/>
          <a:p>
            <a:r>
              <a:rPr lang="en-US" sz="3400" dirty="0" smtClean="0">
                <a:latin typeface="Arial Narrow" pitchFamily="34" charset="0"/>
              </a:rPr>
              <a:t>The migrations of Albanians from Macedonia to </a:t>
            </a:r>
            <a:r>
              <a:rPr lang="en-US" sz="3400" u="sng" dirty="0" smtClean="0">
                <a:latin typeface="Arial Narrow" pitchFamily="34" charset="0"/>
              </a:rPr>
              <a:t>Switzerland: historical dynamics and characteristics</a:t>
            </a:r>
            <a:endParaRPr lang="bg-BG" sz="3400" u="sng" dirty="0">
              <a:latin typeface="Arial Narrow" pitchFamily="34" charset="0"/>
            </a:endParaRPr>
          </a:p>
        </p:txBody>
      </p:sp>
      <p:sp>
        <p:nvSpPr>
          <p:cNvPr id="3" name="Content Placeholder 2"/>
          <p:cNvSpPr>
            <a:spLocks noGrp="1"/>
          </p:cNvSpPr>
          <p:nvPr>
            <p:ph sz="quarter" idx="1"/>
          </p:nvPr>
        </p:nvSpPr>
        <p:spPr>
          <a:xfrm>
            <a:off x="228600" y="1143000"/>
            <a:ext cx="8915400" cy="5791200"/>
          </a:xfrm>
        </p:spPr>
        <p:txBody>
          <a:bodyPr>
            <a:normAutofit fontScale="70000" lnSpcReduction="20000"/>
          </a:bodyPr>
          <a:lstStyle/>
          <a:p>
            <a:r>
              <a:rPr lang="en-US" sz="3300" u="sng" dirty="0" smtClean="0">
                <a:latin typeface="Arial Narrow" pitchFamily="34" charset="0"/>
              </a:rPr>
              <a:t>The end of 1960s</a:t>
            </a:r>
            <a:r>
              <a:rPr lang="en-US" sz="3300" dirty="0" smtClean="0">
                <a:latin typeface="Arial Narrow" pitchFamily="34" charset="0"/>
              </a:rPr>
              <a:t> is the start of mass migrations of Albanians from Macedonia to Switzerland. This movement were part of Yugoslavian migration policies at that time. </a:t>
            </a:r>
          </a:p>
          <a:p>
            <a:r>
              <a:rPr lang="en-US" sz="3300" dirty="0" smtClean="0">
                <a:latin typeface="Arial Narrow" pitchFamily="34" charset="0"/>
              </a:rPr>
              <a:t>During the first decade Switzerland was less preferable destination than Germany and </a:t>
            </a:r>
            <a:r>
              <a:rPr lang="en-US" sz="3300" dirty="0" err="1" smtClean="0">
                <a:latin typeface="Arial Narrow" pitchFamily="34" charset="0"/>
              </a:rPr>
              <a:t>AustrIa</a:t>
            </a:r>
            <a:r>
              <a:rPr lang="en-US" sz="3300" dirty="0" smtClean="0">
                <a:latin typeface="Arial Narrow" pitchFamily="34" charset="0"/>
              </a:rPr>
              <a:t>.</a:t>
            </a:r>
          </a:p>
          <a:p>
            <a:r>
              <a:rPr lang="bg-BG" sz="3300" dirty="0" smtClean="0">
                <a:latin typeface="Arial Narrow" pitchFamily="34" charset="0"/>
              </a:rPr>
              <a:t>Until the</a:t>
            </a:r>
            <a:r>
              <a:rPr lang="en-US" sz="3300" dirty="0" smtClean="0">
                <a:latin typeface="Arial Narrow" pitchFamily="34" charset="0"/>
              </a:rPr>
              <a:t> mid</a:t>
            </a:r>
            <a:r>
              <a:rPr lang="bg-BG" sz="3300" dirty="0" smtClean="0">
                <a:latin typeface="Arial Narrow" pitchFamily="34" charset="0"/>
              </a:rPr>
              <a:t> 1980s,</a:t>
            </a:r>
            <a:r>
              <a:rPr lang="en-US" sz="3300" dirty="0" smtClean="0">
                <a:latin typeface="Arial Narrow" pitchFamily="34" charset="0"/>
              </a:rPr>
              <a:t> Albanian migrants</a:t>
            </a:r>
            <a:r>
              <a:rPr lang="bg-BG" sz="3300" dirty="0" smtClean="0">
                <a:latin typeface="Arial Narrow" pitchFamily="34" charset="0"/>
              </a:rPr>
              <a:t> were </a:t>
            </a:r>
            <a:r>
              <a:rPr lang="en-GB" sz="3300" dirty="0" smtClean="0">
                <a:latin typeface="Arial Narrow" pitchFamily="34" charset="0"/>
              </a:rPr>
              <a:t>exclusively</a:t>
            </a:r>
            <a:r>
              <a:rPr lang="bg-BG" sz="3300" dirty="0" smtClean="0">
                <a:latin typeface="Arial Narrow" pitchFamily="34" charset="0"/>
              </a:rPr>
              <a:t> young men</a:t>
            </a:r>
            <a:r>
              <a:rPr lang="en-US" sz="3300" dirty="0" smtClean="0">
                <a:latin typeface="Arial Narrow" pitchFamily="34" charset="0"/>
              </a:rPr>
              <a:t>, </a:t>
            </a:r>
            <a:r>
              <a:rPr lang="en-GB" sz="3300" dirty="0" smtClean="0">
                <a:latin typeface="Arial Narrow" pitchFamily="34" charset="0"/>
              </a:rPr>
              <a:t>while their women and families stayed in the native villages</a:t>
            </a:r>
            <a:r>
              <a:rPr lang="bg-BG" sz="3300" dirty="0" smtClean="0">
                <a:latin typeface="Arial Narrow" pitchFamily="34" charset="0"/>
              </a:rPr>
              <a:t>. They came from rural and poor regions, worked mainly in unskilled jobs and often lived in barracks with other foreign workers. Their objective was to earn money </a:t>
            </a:r>
            <a:r>
              <a:rPr lang="en-US" sz="3300" dirty="0" smtClean="0">
                <a:latin typeface="Arial Narrow" pitchFamily="34" charset="0"/>
              </a:rPr>
              <a:t>in order to </a:t>
            </a:r>
            <a:r>
              <a:rPr lang="bg-BG" sz="3300" dirty="0" smtClean="0">
                <a:latin typeface="Arial Narrow" pitchFamily="34" charset="0"/>
              </a:rPr>
              <a:t>financially provide for their families in  Macedonia</a:t>
            </a:r>
            <a:r>
              <a:rPr lang="en-US" sz="3300" dirty="0" smtClean="0">
                <a:latin typeface="Arial Narrow" pitchFamily="34" charset="0"/>
              </a:rPr>
              <a:t> and </a:t>
            </a:r>
            <a:r>
              <a:rPr lang="bg-BG" sz="3300" dirty="0" smtClean="0">
                <a:latin typeface="Arial Narrow" pitchFamily="34" charset="0"/>
              </a:rPr>
              <a:t>to return after a few years to </a:t>
            </a:r>
            <a:r>
              <a:rPr lang="en-US" sz="3300" dirty="0" smtClean="0">
                <a:latin typeface="Arial Narrow" pitchFamily="34" charset="0"/>
              </a:rPr>
              <a:t>native village.</a:t>
            </a:r>
          </a:p>
          <a:p>
            <a:r>
              <a:rPr lang="en-US" sz="3300" dirty="0" smtClean="0">
                <a:latin typeface="Arial Narrow" pitchFamily="34" charset="0"/>
              </a:rPr>
              <a:t>Initially</a:t>
            </a:r>
            <a:r>
              <a:rPr lang="bg-BG" sz="3300" dirty="0" smtClean="0">
                <a:latin typeface="Arial Narrow" pitchFamily="34" charset="0"/>
              </a:rPr>
              <a:t>, Albanian migrants entering </a:t>
            </a:r>
            <a:r>
              <a:rPr lang="en-US" sz="3300" dirty="0" smtClean="0">
                <a:latin typeface="Arial Narrow" pitchFamily="34" charset="0"/>
              </a:rPr>
              <a:t>legally </a:t>
            </a:r>
            <a:r>
              <a:rPr lang="bg-BG" sz="3300" dirty="0" smtClean="0">
                <a:latin typeface="Arial Narrow" pitchFamily="34" charset="0"/>
              </a:rPr>
              <a:t>Switzerland received a </a:t>
            </a:r>
            <a:r>
              <a:rPr lang="bg-BG" sz="3300" u="sng" dirty="0" smtClean="0">
                <a:latin typeface="Arial Narrow" pitchFamily="34" charset="0"/>
              </a:rPr>
              <a:t>seasonal </a:t>
            </a:r>
            <a:r>
              <a:rPr lang="en-US" sz="3300" u="sng" dirty="0" smtClean="0">
                <a:latin typeface="Arial Narrow" pitchFamily="34" charset="0"/>
              </a:rPr>
              <a:t>permit</a:t>
            </a:r>
            <a:r>
              <a:rPr lang="en-US" sz="3300" dirty="0" smtClean="0">
                <a:latin typeface="Arial Narrow" pitchFamily="34" charset="0"/>
              </a:rPr>
              <a:t>. </a:t>
            </a:r>
            <a:r>
              <a:rPr lang="bg-BG" sz="3300" dirty="0" smtClean="0">
                <a:latin typeface="Arial Narrow" pitchFamily="34" charset="0"/>
              </a:rPr>
              <a:t>It has a maximum duration of 9 months per year The holder </a:t>
            </a:r>
            <a:r>
              <a:rPr lang="en-US" sz="3300" dirty="0" smtClean="0">
                <a:latin typeface="Arial Narrow" pitchFamily="34" charset="0"/>
              </a:rPr>
              <a:t>was </a:t>
            </a:r>
            <a:r>
              <a:rPr lang="bg-BG" sz="3300" dirty="0" smtClean="0">
                <a:latin typeface="Arial Narrow" pitchFamily="34" charset="0"/>
              </a:rPr>
              <a:t>not allowed to bring family members to Switzerland</a:t>
            </a:r>
            <a:r>
              <a:rPr lang="en-US" sz="3300" dirty="0" smtClean="0">
                <a:latin typeface="Arial Narrow" pitchFamily="34" charset="0"/>
              </a:rPr>
              <a:t>. W</a:t>
            </a:r>
            <a:r>
              <a:rPr lang="bg-BG" sz="3300" dirty="0" smtClean="0">
                <a:latin typeface="Arial Narrow" pitchFamily="34" charset="0"/>
              </a:rPr>
              <a:t>orkers with uninterrupted seasonal permits for 10 years can obtain </a:t>
            </a:r>
            <a:r>
              <a:rPr lang="bg-BG" sz="3300" u="sng" dirty="0" smtClean="0">
                <a:latin typeface="Arial Narrow" pitchFamily="34" charset="0"/>
              </a:rPr>
              <a:t>one-year permits</a:t>
            </a:r>
            <a:r>
              <a:rPr lang="en-US" sz="3300" u="sng" dirty="0" smtClean="0">
                <a:latin typeface="Arial Narrow" pitchFamily="34" charset="0"/>
              </a:rPr>
              <a:t> (permit B)</a:t>
            </a:r>
            <a:r>
              <a:rPr lang="en-US" sz="3300" dirty="0" smtClean="0">
                <a:latin typeface="Arial Narrow" pitchFamily="34" charset="0"/>
              </a:rPr>
              <a:t>. This permit allowed the family reunion under certain conditions</a:t>
            </a:r>
            <a:r>
              <a:rPr lang="bg-BG" sz="3300" dirty="0" smtClean="0">
                <a:latin typeface="Arial Narrow" pitchFamily="34" charset="0"/>
              </a:rPr>
              <a:t> – </a:t>
            </a:r>
            <a:r>
              <a:rPr lang="en-US" sz="3300" dirty="0" smtClean="0">
                <a:latin typeface="Arial Narrow" pitchFamily="34" charset="0"/>
              </a:rPr>
              <a:t>the worker had to prove that he had the financial possibility to secure himself and his family. </a:t>
            </a:r>
            <a:r>
              <a:rPr lang="bg-BG" sz="3300" dirty="0" smtClean="0">
                <a:latin typeface="Arial Narrow" pitchFamily="34" charset="0"/>
              </a:rPr>
              <a:t> After 10 years, the permit can be converted into an </a:t>
            </a:r>
            <a:r>
              <a:rPr lang="bg-BG" sz="3300" u="sng" dirty="0" smtClean="0">
                <a:latin typeface="Arial Narrow" pitchFamily="34" charset="0"/>
              </a:rPr>
              <a:t>establishment permit</a:t>
            </a:r>
            <a:r>
              <a:rPr lang="en-US" sz="3300" dirty="0" smtClean="0">
                <a:latin typeface="Arial Narrow" pitchFamily="34" charset="0"/>
              </a:rPr>
              <a:t> (Permit C) </a:t>
            </a:r>
            <a:r>
              <a:rPr lang="bg-BG" sz="3300" dirty="0" smtClean="0">
                <a:latin typeface="Arial Narrow" pitchFamily="34" charset="0"/>
              </a:rPr>
              <a:t>valid indefinitely with no constraint on mobility.</a:t>
            </a:r>
          </a:p>
          <a:p>
            <a:endParaRPr lang="bg-BG" dirty="0"/>
          </a:p>
        </p:txBody>
      </p:sp>
      <p:sp>
        <p:nvSpPr>
          <p:cNvPr id="5" name="Slide Number Placeholder 4"/>
          <p:cNvSpPr>
            <a:spLocks noGrp="1"/>
          </p:cNvSpPr>
          <p:nvPr>
            <p:ph type="sldNum" sz="quarter" idx="12"/>
          </p:nvPr>
        </p:nvSpPr>
        <p:spPr>
          <a:xfrm>
            <a:off x="8534400" y="152400"/>
            <a:ext cx="457200" cy="457200"/>
          </a:xfrm>
        </p:spPr>
        <p:txBody>
          <a:bodyPr/>
          <a:lstStyle/>
          <a:p>
            <a:fld id="{B6F15528-21DE-4FAA-801E-634DDDAF4B2B}" type="slidenum">
              <a:rPr lang="en-US" smtClean="0"/>
              <a:pPr/>
              <a:t>5</a:t>
            </a:fld>
            <a:endParaRPr lang="en-US" dirty="0"/>
          </a:p>
        </p:txBody>
      </p:sp>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990600"/>
            <a:ext cx="8991600" cy="5791200"/>
          </a:xfrm>
        </p:spPr>
        <p:txBody>
          <a:bodyPr>
            <a:normAutofit fontScale="92500" lnSpcReduction="20000"/>
          </a:bodyPr>
          <a:lstStyle/>
          <a:p>
            <a:r>
              <a:rPr lang="en-US" sz="2400" dirty="0" smtClean="0">
                <a:latin typeface="Arial Narrow" pitchFamily="34" charset="0"/>
              </a:rPr>
              <a:t>In </a:t>
            </a:r>
            <a:r>
              <a:rPr lang="en-US" sz="2400" u="sng" dirty="0" smtClean="0">
                <a:latin typeface="Arial Narrow" pitchFamily="34" charset="0"/>
              </a:rPr>
              <a:t>the end of 1970s and in the beginning of 1980s</a:t>
            </a:r>
            <a:r>
              <a:rPr lang="en-US" sz="2400" dirty="0" smtClean="0">
                <a:latin typeface="Arial Narrow" pitchFamily="34" charset="0"/>
              </a:rPr>
              <a:t> for many Albanians coming from Macedonia the Switzerland became more preferable destination than Germany or Austria. At that time the 10-year period of those arrived first expired and they could get the </a:t>
            </a:r>
            <a:r>
              <a:rPr lang="bg-BG" sz="2400" dirty="0" smtClean="0">
                <a:latin typeface="Arial Narrow" pitchFamily="34" charset="0"/>
              </a:rPr>
              <a:t>annual residence permit</a:t>
            </a:r>
            <a:r>
              <a:rPr lang="en-US" sz="2400" dirty="0" smtClean="0">
                <a:latin typeface="Arial Narrow" pitchFamily="34" charset="0"/>
              </a:rPr>
              <a:t>. Simultaneously the waiting period for conversion was reduced to five years. Thus gradually a process of </a:t>
            </a:r>
            <a:r>
              <a:rPr lang="bg-BG" sz="2400" dirty="0" smtClean="0">
                <a:latin typeface="Arial Narrow" pitchFamily="34" charset="0"/>
              </a:rPr>
              <a:t>family reuni</a:t>
            </a:r>
            <a:r>
              <a:rPr lang="en-US" sz="2400" dirty="0" smtClean="0">
                <a:latin typeface="Arial Narrow" pitchFamily="34" charset="0"/>
              </a:rPr>
              <a:t>on</a:t>
            </a:r>
            <a:r>
              <a:rPr lang="bg-BG" sz="2400" dirty="0" smtClean="0">
                <a:latin typeface="Arial Narrow" pitchFamily="34" charset="0"/>
              </a:rPr>
              <a:t> took place, made possible by the transformation of the </a:t>
            </a:r>
            <a:r>
              <a:rPr lang="en-US" sz="2400" dirty="0" smtClean="0">
                <a:latin typeface="Arial Narrow" pitchFamily="34" charset="0"/>
              </a:rPr>
              <a:t>residence status. After mid 1980s more and more Albanian men started bringing their women and children in Switzerland:</a:t>
            </a:r>
            <a:r>
              <a:rPr lang="en-US" sz="2200" dirty="0" smtClean="0">
                <a:latin typeface="Arial Narrow" pitchFamily="34" charset="0"/>
              </a:rPr>
              <a:t> </a:t>
            </a:r>
            <a:endParaRPr lang="bg-BG" sz="2200" dirty="0" smtClean="0">
              <a:latin typeface="Arial Narrow" pitchFamily="34" charset="0"/>
            </a:endParaRPr>
          </a:p>
          <a:p>
            <a:r>
              <a:rPr lang="en-US" sz="2200" i="1" dirty="0" smtClean="0">
                <a:latin typeface="Arial Narrow" pitchFamily="34" charset="0"/>
              </a:rPr>
              <a:t>“I went to Switzerland in 1980. The wages in Macedonia were very low. And I left with a friend of mine who had already worked there for 2 years. My family remained in Macedonia.  I was allowed to work for 9 months – from the 15 of March to the 15 of December. And for 3 months I came back home. In this way we lived separated 6 years. However then we obtained the rights to bring our families. I got in 1985 the permit which allowed me to stay round year in Switzerland and to bring my family. I brought them in 1986.”</a:t>
            </a:r>
          </a:p>
          <a:p>
            <a:r>
              <a:rPr lang="en-US" sz="2400" dirty="0" smtClean="0">
                <a:latin typeface="Arial Narrow" pitchFamily="34" charset="0"/>
              </a:rPr>
              <a:t>During 1960s-1970s the public perception almost completely ignored immigration as the migrants were predominately single men and thus not visible in the public space or in schools. Furthermore they were residing in the outskirts on construction sites and in barracks. A</a:t>
            </a:r>
            <a:r>
              <a:rPr lang="bg-BG" sz="2400" dirty="0" smtClean="0">
                <a:latin typeface="Arial Narrow" pitchFamily="34" charset="0"/>
              </a:rPr>
              <a:t>fterwards</a:t>
            </a:r>
            <a:r>
              <a:rPr lang="en-US" sz="2400" dirty="0" smtClean="0">
                <a:latin typeface="Arial Narrow" pitchFamily="34" charset="0"/>
              </a:rPr>
              <a:t> with the change of migration structure and character from single males to family migration, they moved from the outskirts to inner city areas (</a:t>
            </a:r>
            <a:r>
              <a:rPr lang="bg-BG" sz="2400" dirty="0" smtClean="0">
                <a:latin typeface="Arial Narrow" pitchFamily="34" charset="0"/>
              </a:rPr>
              <a:t>von Aarburg 2002</a:t>
            </a:r>
            <a:r>
              <a:rPr lang="en-US" sz="2400" dirty="0" smtClean="0">
                <a:latin typeface="Arial Narrow" pitchFamily="34" charset="0"/>
              </a:rPr>
              <a:t>: 271) and became more visible provoking the public attention. These tendencies continued and intensify during the 1990s.</a:t>
            </a:r>
            <a:endParaRPr lang="bg-BG" sz="2400" dirty="0">
              <a:latin typeface="Arial Narrow" pitchFamily="34" charset="0"/>
            </a:endParaRPr>
          </a:p>
        </p:txBody>
      </p:sp>
      <p:sp>
        <p:nvSpPr>
          <p:cNvPr id="5" name="Title 1"/>
          <p:cNvSpPr>
            <a:spLocks noGrp="1"/>
          </p:cNvSpPr>
          <p:nvPr>
            <p:ph type="title"/>
          </p:nvPr>
        </p:nvSpPr>
        <p:spPr>
          <a:xfrm>
            <a:off x="609600" y="152400"/>
            <a:ext cx="8305800" cy="838200"/>
          </a:xfrm>
        </p:spPr>
        <p:txBody>
          <a:bodyPr>
            <a:noAutofit/>
          </a:bodyPr>
          <a:lstStyle/>
          <a:p>
            <a:r>
              <a:rPr lang="en-US" sz="3000" dirty="0" smtClean="0">
                <a:latin typeface="Arial Narrow" pitchFamily="34" charset="0"/>
              </a:rPr>
              <a:t>The migrations of Albanians from Macedonia to </a:t>
            </a:r>
            <a:r>
              <a:rPr lang="en-US" sz="3000" u="sng" dirty="0" smtClean="0">
                <a:latin typeface="Arial Narrow" pitchFamily="34" charset="0"/>
              </a:rPr>
              <a:t>Switzerland: historical dynamics and characteristics</a:t>
            </a:r>
            <a:endParaRPr lang="bg-BG" sz="3000" u="sng" dirty="0">
              <a:latin typeface="Arial Narrow" pitchFamily="34" charset="0"/>
            </a:endParaRPr>
          </a:p>
        </p:txBody>
      </p:sp>
      <p:sp>
        <p:nvSpPr>
          <p:cNvPr id="6" name="Slide Number Placeholder 5"/>
          <p:cNvSpPr>
            <a:spLocks noGrp="1"/>
          </p:cNvSpPr>
          <p:nvPr>
            <p:ph type="sldNum" sz="quarter" idx="12"/>
          </p:nvPr>
        </p:nvSpPr>
        <p:spPr>
          <a:xfrm>
            <a:off x="8534400" y="152400"/>
            <a:ext cx="457200" cy="457200"/>
          </a:xfrm>
        </p:spPr>
        <p:txBody>
          <a:bodyPr/>
          <a:lstStyle/>
          <a:p>
            <a:fld id="{B6F15528-21DE-4FAA-801E-634DDDAF4B2B}" type="slidenum">
              <a:rPr lang="en-US" smtClean="0"/>
              <a:pPr/>
              <a:t>6</a:t>
            </a:fld>
            <a:endParaRPr lang="en-US"/>
          </a:p>
        </p:txBody>
      </p:sp>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1295400"/>
            <a:ext cx="8686800" cy="5562600"/>
          </a:xfrm>
        </p:spPr>
        <p:txBody>
          <a:bodyPr>
            <a:normAutofit fontScale="40000" lnSpcReduction="20000"/>
          </a:bodyPr>
          <a:lstStyle/>
          <a:p>
            <a:r>
              <a:rPr lang="bg-BG" sz="5800" u="sng" dirty="0" smtClean="0">
                <a:latin typeface="Arial Narrow" pitchFamily="34" charset="0"/>
                <a:cs typeface="Arial" pitchFamily="34" charset="0"/>
              </a:rPr>
              <a:t>From the </a:t>
            </a:r>
            <a:r>
              <a:rPr lang="en-US" sz="5800" u="sng" dirty="0" smtClean="0">
                <a:latin typeface="Arial Narrow" pitchFamily="34" charset="0"/>
                <a:cs typeface="Arial" pitchFamily="34" charset="0"/>
              </a:rPr>
              <a:t>mid </a:t>
            </a:r>
            <a:r>
              <a:rPr lang="bg-BG" sz="5800" u="sng" dirty="0" smtClean="0">
                <a:latin typeface="Arial Narrow" pitchFamily="34" charset="0"/>
                <a:cs typeface="Arial" pitchFamily="34" charset="0"/>
              </a:rPr>
              <a:t>1980s on</a:t>
            </a:r>
            <a:r>
              <a:rPr lang="bg-BG" sz="5800" dirty="0" smtClean="0">
                <a:latin typeface="Arial Narrow" pitchFamily="34" charset="0"/>
                <a:cs typeface="Arial" pitchFamily="34" charset="0"/>
              </a:rPr>
              <a:t>, the political and economic situation in former Yugoslavia in general, and specifically in the populated </a:t>
            </a:r>
            <a:r>
              <a:rPr lang="en-US" sz="5800" dirty="0" smtClean="0">
                <a:latin typeface="Arial Narrow" pitchFamily="34" charset="0"/>
                <a:cs typeface="Arial" pitchFamily="34" charset="0"/>
              </a:rPr>
              <a:t>with numerous</a:t>
            </a:r>
            <a:r>
              <a:rPr lang="bg-BG" sz="5800" dirty="0" smtClean="0">
                <a:latin typeface="Arial Narrow" pitchFamily="34" charset="0"/>
                <a:cs typeface="Arial" pitchFamily="34" charset="0"/>
              </a:rPr>
              <a:t> </a:t>
            </a:r>
            <a:r>
              <a:rPr lang="en-US" sz="5800" dirty="0" smtClean="0">
                <a:latin typeface="Arial Narrow" pitchFamily="34" charset="0"/>
                <a:cs typeface="Arial" pitchFamily="34" charset="0"/>
              </a:rPr>
              <a:t>A</a:t>
            </a:r>
            <a:r>
              <a:rPr lang="bg-BG" sz="5800" dirty="0" smtClean="0">
                <a:latin typeface="Arial Narrow" pitchFamily="34" charset="0"/>
                <a:cs typeface="Arial" pitchFamily="34" charset="0"/>
              </a:rPr>
              <a:t>lbanian</a:t>
            </a:r>
            <a:r>
              <a:rPr lang="en-US" sz="5800" dirty="0" smtClean="0">
                <a:latin typeface="Arial Narrow" pitchFamily="34" charset="0"/>
                <a:cs typeface="Arial" pitchFamily="34" charset="0"/>
              </a:rPr>
              <a:t>s</a:t>
            </a:r>
            <a:r>
              <a:rPr lang="bg-BG" sz="5800" dirty="0" smtClean="0">
                <a:latin typeface="Arial Narrow" pitchFamily="34" charset="0"/>
                <a:cs typeface="Arial" pitchFamily="34" charset="0"/>
              </a:rPr>
              <a:t> Kosovo and Macedonia, </a:t>
            </a:r>
            <a:r>
              <a:rPr lang="en-US" sz="5800" dirty="0" smtClean="0">
                <a:latin typeface="Arial Narrow" pitchFamily="34" charset="0"/>
                <a:cs typeface="Arial" pitchFamily="34" charset="0"/>
              </a:rPr>
              <a:t>worsened </a:t>
            </a:r>
            <a:r>
              <a:rPr lang="bg-BG" sz="5800" dirty="0" smtClean="0">
                <a:latin typeface="Arial Narrow" pitchFamily="34" charset="0"/>
                <a:cs typeface="Arial" pitchFamily="34" charset="0"/>
              </a:rPr>
              <a:t>drastically. </a:t>
            </a:r>
            <a:r>
              <a:rPr lang="en-US" sz="5800" dirty="0" smtClean="0">
                <a:latin typeface="Arial Narrow" pitchFamily="34" charset="0"/>
                <a:cs typeface="Arial" pitchFamily="34" charset="0"/>
              </a:rPr>
              <a:t>After Tito’s death in 1980 and </a:t>
            </a:r>
            <a:r>
              <a:rPr lang="en-GB" sz="5800" dirty="0" smtClean="0">
                <a:latin typeface="Arial Narrow" pitchFamily="34" charset="0"/>
                <a:cs typeface="Arial" pitchFamily="34" charset="0"/>
              </a:rPr>
              <a:t>Slobodan Milosevic’s political rise </a:t>
            </a:r>
            <a:r>
              <a:rPr lang="en-US" sz="5800" dirty="0" smtClean="0">
                <a:latin typeface="Arial Narrow" pitchFamily="34" charset="0"/>
                <a:cs typeface="Arial" pitchFamily="34" charset="0"/>
              </a:rPr>
              <a:t>the Albanian population began to lose gradually the given previous rights.</a:t>
            </a:r>
            <a:r>
              <a:rPr lang="en-GB" sz="5800" dirty="0" smtClean="0">
                <a:latin typeface="Arial Narrow" pitchFamily="34" charset="0"/>
                <a:cs typeface="Arial" pitchFamily="34" charset="0"/>
              </a:rPr>
              <a:t> </a:t>
            </a:r>
            <a:endParaRPr lang="bg-BG" sz="5800" dirty="0" smtClean="0">
              <a:latin typeface="Arial Narrow" pitchFamily="34" charset="0"/>
              <a:cs typeface="Arial" pitchFamily="34" charset="0"/>
            </a:endParaRPr>
          </a:p>
          <a:p>
            <a:r>
              <a:rPr lang="en-US" sz="5800" dirty="0" smtClean="0">
                <a:latin typeface="Arial Narrow" pitchFamily="34" charset="0"/>
                <a:cs typeface="Arial" pitchFamily="34" charset="0"/>
              </a:rPr>
              <a:t>Situation did not improve after the disintegration of Yugoslavia in 1991and formation of the independent Macedonia. The 1990s was a period of deep political, economic and social change and accumulation of still more ethnic tensions which led to the armed conflict in 2001. </a:t>
            </a:r>
          </a:p>
          <a:p>
            <a:r>
              <a:rPr lang="en-US" sz="5800" dirty="0" smtClean="0">
                <a:latin typeface="Arial Narrow" pitchFamily="34" charset="0"/>
                <a:cs typeface="Arial" pitchFamily="34" charset="0"/>
              </a:rPr>
              <a:t>In this complicated situation the desires for migration abroad grew. </a:t>
            </a:r>
            <a:r>
              <a:rPr lang="bg-BG" sz="5800" dirty="0" smtClean="0">
                <a:latin typeface="Arial Narrow" pitchFamily="34" charset="0"/>
                <a:cs typeface="Arial" pitchFamily="34" charset="0"/>
              </a:rPr>
              <a:t>However, with a shift in immigration policies in Switzerland, and </a:t>
            </a:r>
            <a:r>
              <a:rPr lang="en-US" sz="5800" dirty="0" smtClean="0">
                <a:latin typeface="Arial Narrow" pitchFamily="34" charset="0"/>
                <a:cs typeface="Arial" pitchFamily="34" charset="0"/>
              </a:rPr>
              <a:t>especially </a:t>
            </a:r>
            <a:r>
              <a:rPr lang="bg-BG" sz="5800" dirty="0" smtClean="0">
                <a:latin typeface="Arial Narrow" pitchFamily="34" charset="0"/>
                <a:cs typeface="Arial" pitchFamily="34" charset="0"/>
              </a:rPr>
              <a:t>with the implementation of the ‘three</a:t>
            </a:r>
            <a:r>
              <a:rPr lang="en-US" sz="5800" dirty="0" smtClean="0">
                <a:latin typeface="Arial Narrow" pitchFamily="34" charset="0"/>
                <a:cs typeface="Arial" pitchFamily="34" charset="0"/>
              </a:rPr>
              <a:t>-</a:t>
            </a:r>
            <a:r>
              <a:rPr lang="bg-BG" sz="5800" dirty="0" smtClean="0">
                <a:latin typeface="Arial Narrow" pitchFamily="34" charset="0"/>
                <a:cs typeface="Arial" pitchFamily="34" charset="0"/>
              </a:rPr>
              <a:t>circles’ model in 1991, the recruitment of workers from </a:t>
            </a:r>
            <a:r>
              <a:rPr lang="en-US" sz="5800" dirty="0" smtClean="0">
                <a:latin typeface="Arial Narrow" pitchFamily="34" charset="0"/>
                <a:cs typeface="Arial" pitchFamily="34" charset="0"/>
              </a:rPr>
              <a:t>countries succeeded </a:t>
            </a:r>
            <a:r>
              <a:rPr lang="bg-BG" sz="5800" dirty="0" smtClean="0">
                <a:latin typeface="Arial Narrow" pitchFamily="34" charset="0"/>
                <a:cs typeface="Arial" pitchFamily="34" charset="0"/>
              </a:rPr>
              <a:t>former Yugoslavia was no longer possible: </a:t>
            </a:r>
            <a:r>
              <a:rPr lang="en-US" sz="5800" dirty="0" smtClean="0">
                <a:latin typeface="Arial Narrow" pitchFamily="34" charset="0"/>
                <a:cs typeface="Arial" pitchFamily="34" charset="0"/>
              </a:rPr>
              <a:t>Albanian migrant from Macedonia</a:t>
            </a:r>
            <a:r>
              <a:rPr lang="bg-BG" sz="5800" dirty="0" smtClean="0">
                <a:latin typeface="Arial Narrow" pitchFamily="34" charset="0"/>
                <a:cs typeface="Arial" pitchFamily="34" charset="0"/>
              </a:rPr>
              <a:t> were now categorized as members of the third circle and had no rights to obtain a work permit (Swiss Federal Council 1991). </a:t>
            </a:r>
            <a:endParaRPr lang="en-US" sz="5800" dirty="0" smtClean="0">
              <a:latin typeface="Arial Narrow" pitchFamily="34" charset="0"/>
              <a:cs typeface="Arial" pitchFamily="34" charset="0"/>
            </a:endParaRPr>
          </a:p>
          <a:p>
            <a:endParaRPr lang="bg-BG" dirty="0"/>
          </a:p>
        </p:txBody>
      </p:sp>
      <p:sp>
        <p:nvSpPr>
          <p:cNvPr id="4" name="Title 1"/>
          <p:cNvSpPr>
            <a:spLocks noGrp="1"/>
          </p:cNvSpPr>
          <p:nvPr>
            <p:ph type="title"/>
          </p:nvPr>
        </p:nvSpPr>
        <p:spPr>
          <a:xfrm>
            <a:off x="838200" y="0"/>
            <a:ext cx="8077200" cy="1066800"/>
          </a:xfrm>
        </p:spPr>
        <p:txBody>
          <a:bodyPr>
            <a:normAutofit/>
          </a:bodyPr>
          <a:lstStyle/>
          <a:p>
            <a:r>
              <a:rPr lang="en-US" sz="3000" dirty="0" smtClean="0">
                <a:latin typeface="Arial Narrow" pitchFamily="34" charset="0"/>
              </a:rPr>
              <a:t>The migrations of Albanians from Macedonia to </a:t>
            </a:r>
            <a:br>
              <a:rPr lang="en-US" sz="3000" dirty="0" smtClean="0">
                <a:latin typeface="Arial Narrow" pitchFamily="34" charset="0"/>
              </a:rPr>
            </a:br>
            <a:r>
              <a:rPr lang="en-US" sz="3000" u="sng" dirty="0" smtClean="0">
                <a:latin typeface="Arial Narrow" pitchFamily="34" charset="0"/>
              </a:rPr>
              <a:t>Switzerland: historical dynamics and characteristics</a:t>
            </a:r>
            <a:endParaRPr lang="bg-BG" sz="3000" u="sng" dirty="0">
              <a:latin typeface="Arial Narrow" pitchFamily="34" charset="0"/>
            </a:endParaRPr>
          </a:p>
        </p:txBody>
      </p:sp>
      <p:sp>
        <p:nvSpPr>
          <p:cNvPr id="6" name="Slide Number Placeholder 5"/>
          <p:cNvSpPr>
            <a:spLocks noGrp="1"/>
          </p:cNvSpPr>
          <p:nvPr>
            <p:ph type="sldNum" sz="quarter" idx="12"/>
          </p:nvPr>
        </p:nvSpPr>
        <p:spPr>
          <a:xfrm>
            <a:off x="8534400" y="152400"/>
            <a:ext cx="457200" cy="457200"/>
          </a:xfrm>
        </p:spPr>
        <p:txBody>
          <a:bodyPr/>
          <a:lstStyle/>
          <a:p>
            <a:fld id="{B6F15528-21DE-4FAA-801E-634DDDAF4B2B}" type="slidenum">
              <a:rPr lang="en-US" smtClean="0"/>
              <a:pPr/>
              <a:t>7</a:t>
            </a:fld>
            <a:endParaRPr lang="en-US"/>
          </a:p>
        </p:txBody>
      </p:sp>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 y="1066800"/>
            <a:ext cx="8839200" cy="5791200"/>
          </a:xfrm>
        </p:spPr>
        <p:txBody>
          <a:bodyPr>
            <a:normAutofit lnSpcReduction="10000"/>
          </a:bodyPr>
          <a:lstStyle/>
          <a:p>
            <a:r>
              <a:rPr lang="en-US" sz="2200" dirty="0" smtClean="0">
                <a:latin typeface="Arial Narrow" pitchFamily="34" charset="0"/>
                <a:cs typeface="Arial" pitchFamily="34" charset="0"/>
              </a:rPr>
              <a:t>The established culture of migration </a:t>
            </a:r>
            <a:r>
              <a:rPr lang="en-GB" sz="2200" dirty="0" smtClean="0">
                <a:latin typeface="Arial Narrow" pitchFamily="34" charset="0"/>
                <a:cs typeface="Arial" pitchFamily="34" charset="0"/>
              </a:rPr>
              <a:t>played a crucial</a:t>
            </a:r>
            <a:r>
              <a:rPr lang="bg-BG" sz="2200" dirty="0" smtClean="0">
                <a:latin typeface="Arial Narrow" pitchFamily="34" charset="0"/>
                <a:cs typeface="Arial" pitchFamily="34" charset="0"/>
              </a:rPr>
              <a:t> role </a:t>
            </a:r>
            <a:r>
              <a:rPr lang="en-US" sz="2200" dirty="0" smtClean="0">
                <a:latin typeface="Arial Narrow" pitchFamily="34" charset="0"/>
                <a:cs typeface="Arial" pitchFamily="34" charset="0"/>
              </a:rPr>
              <a:t>during </a:t>
            </a:r>
            <a:r>
              <a:rPr lang="en-US" sz="2200" u="sng" dirty="0" smtClean="0">
                <a:latin typeface="Arial Narrow" pitchFamily="34" charset="0"/>
                <a:cs typeface="Arial" pitchFamily="34" charset="0"/>
              </a:rPr>
              <a:t>the 1990s and 2000s</a:t>
            </a:r>
            <a:r>
              <a:rPr lang="en-US" sz="2200" dirty="0" smtClean="0">
                <a:latin typeface="Arial Narrow" pitchFamily="34" charset="0"/>
                <a:cs typeface="Arial" pitchFamily="34" charset="0"/>
              </a:rPr>
              <a:t> </a:t>
            </a:r>
            <a:r>
              <a:rPr lang="bg-BG" sz="2200" dirty="0" smtClean="0">
                <a:latin typeface="Arial Narrow" pitchFamily="34" charset="0"/>
                <a:cs typeface="Arial" pitchFamily="34" charset="0"/>
              </a:rPr>
              <a:t>so that </a:t>
            </a:r>
            <a:r>
              <a:rPr lang="en-US" sz="2200" dirty="0" smtClean="0">
                <a:latin typeface="Arial Narrow" pitchFamily="34" charset="0"/>
                <a:cs typeface="Arial" pitchFamily="34" charset="0"/>
              </a:rPr>
              <a:t>the </a:t>
            </a:r>
            <a:r>
              <a:rPr lang="bg-BG" sz="2200" dirty="0" smtClean="0">
                <a:latin typeface="Arial Narrow" pitchFamily="34" charset="0"/>
                <a:cs typeface="Arial" pitchFamily="34" charset="0"/>
              </a:rPr>
              <a:t>migration</a:t>
            </a:r>
            <a:r>
              <a:rPr lang="en-US" sz="2200" dirty="0" smtClean="0">
                <a:latin typeface="Arial Narrow" pitchFamily="34" charset="0"/>
                <a:cs typeface="Arial" pitchFamily="34" charset="0"/>
              </a:rPr>
              <a:t>s </a:t>
            </a:r>
            <a:r>
              <a:rPr lang="bg-BG" sz="2200" dirty="0" smtClean="0">
                <a:latin typeface="Arial Narrow" pitchFamily="34" charset="0"/>
                <a:cs typeface="Arial" pitchFamily="34" charset="0"/>
              </a:rPr>
              <a:t>continue</a:t>
            </a:r>
            <a:r>
              <a:rPr lang="en-US" sz="2200" dirty="0" smtClean="0">
                <a:latin typeface="Arial Narrow" pitchFamily="34" charset="0"/>
                <a:cs typeface="Arial" pitchFamily="34" charset="0"/>
              </a:rPr>
              <a:t>d</a:t>
            </a:r>
            <a:r>
              <a:rPr lang="bg-BG" sz="2200" dirty="0" smtClean="0">
                <a:latin typeface="Arial Narrow" pitchFamily="34" charset="0"/>
                <a:cs typeface="Arial" pitchFamily="34" charset="0"/>
              </a:rPr>
              <a:t> with </a:t>
            </a:r>
            <a:r>
              <a:rPr lang="en-GB" sz="2200" dirty="0" smtClean="0">
                <a:latin typeface="Arial Narrow" pitchFamily="34" charset="0"/>
                <a:cs typeface="Arial" pitchFamily="34" charset="0"/>
              </a:rPr>
              <a:t>high</a:t>
            </a:r>
            <a:r>
              <a:rPr lang="bg-BG" sz="2200" dirty="0" smtClean="0">
                <a:latin typeface="Arial Narrow" pitchFamily="34" charset="0"/>
                <a:cs typeface="Arial" pitchFamily="34" charset="0"/>
              </a:rPr>
              <a:t> intensity</a:t>
            </a:r>
            <a:r>
              <a:rPr lang="en-GB" sz="2200" dirty="0" smtClean="0">
                <a:latin typeface="Arial Narrow" pitchFamily="34" charset="0"/>
                <a:cs typeface="Arial" pitchFamily="34" charset="0"/>
              </a:rPr>
              <a:t>,</a:t>
            </a:r>
            <a:r>
              <a:rPr lang="en-US" sz="2200" dirty="0" smtClean="0">
                <a:latin typeface="Arial Narrow" pitchFamily="34" charset="0"/>
                <a:cs typeface="Arial" pitchFamily="34" charset="0"/>
              </a:rPr>
              <a:t> despite the restrictions. The strong </a:t>
            </a:r>
            <a:r>
              <a:rPr lang="bg-BG" sz="2200" dirty="0" smtClean="0">
                <a:latin typeface="Arial Narrow" pitchFamily="34" charset="0"/>
                <a:cs typeface="Arial" pitchFamily="34" charset="0"/>
              </a:rPr>
              <a:t>endogamous</a:t>
            </a:r>
            <a:r>
              <a:rPr lang="en-US" sz="2200" dirty="0" smtClean="0">
                <a:latin typeface="Arial Narrow" pitchFamily="34" charset="0"/>
                <a:cs typeface="Arial" pitchFamily="34" charset="0"/>
              </a:rPr>
              <a:t> tradition among Albanians is an important factor as m</a:t>
            </a:r>
            <a:r>
              <a:rPr lang="bg-BG" sz="2200" dirty="0" smtClean="0">
                <a:latin typeface="Arial Narrow" pitchFamily="34" charset="0"/>
                <a:cs typeface="Arial" pitchFamily="34" charset="0"/>
              </a:rPr>
              <a:t>arriage bec</a:t>
            </a:r>
            <a:r>
              <a:rPr lang="en-US" sz="2200" dirty="0" smtClean="0">
                <a:latin typeface="Arial Narrow" pitchFamily="34" charset="0"/>
                <a:cs typeface="Arial" pitchFamily="34" charset="0"/>
              </a:rPr>
              <a:t>a</a:t>
            </a:r>
            <a:r>
              <a:rPr lang="bg-BG" sz="2200" dirty="0" smtClean="0">
                <a:latin typeface="Arial Narrow" pitchFamily="34" charset="0"/>
                <a:cs typeface="Arial" pitchFamily="34" charset="0"/>
              </a:rPr>
              <a:t>me </a:t>
            </a:r>
            <a:r>
              <a:rPr lang="en-GB" sz="2200" dirty="0" smtClean="0">
                <a:latin typeface="Arial Narrow" pitchFamily="34" charset="0"/>
                <a:cs typeface="Arial" pitchFamily="34" charset="0"/>
              </a:rPr>
              <a:t>a</a:t>
            </a:r>
            <a:r>
              <a:rPr lang="bg-BG" sz="2200" dirty="0" smtClean="0">
                <a:latin typeface="Arial Narrow" pitchFamily="34" charset="0"/>
                <a:cs typeface="Arial" pitchFamily="34" charset="0"/>
              </a:rPr>
              <a:t> way of overcoming the</a:t>
            </a:r>
            <a:r>
              <a:rPr lang="en-GB" sz="2200" dirty="0" smtClean="0">
                <a:latin typeface="Arial Narrow" pitchFamily="34" charset="0"/>
                <a:cs typeface="Arial" pitchFamily="34" charset="0"/>
              </a:rPr>
              <a:t>se</a:t>
            </a:r>
            <a:r>
              <a:rPr lang="bg-BG" sz="2200" dirty="0" smtClean="0">
                <a:latin typeface="Arial Narrow" pitchFamily="34" charset="0"/>
                <a:cs typeface="Arial" pitchFamily="34" charset="0"/>
              </a:rPr>
              <a:t> restrict</a:t>
            </a:r>
            <a:r>
              <a:rPr lang="en-GB" sz="2200" dirty="0" smtClean="0">
                <a:latin typeface="Arial Narrow" pitchFamily="34" charset="0"/>
                <a:cs typeface="Arial" pitchFamily="34" charset="0"/>
              </a:rPr>
              <a:t>ions. Hence, t</a:t>
            </a:r>
            <a:r>
              <a:rPr lang="bg-BG" sz="2200" dirty="0" smtClean="0">
                <a:latin typeface="Arial Narrow" pitchFamily="34" charset="0"/>
                <a:cs typeface="Arial" pitchFamily="34" charset="0"/>
              </a:rPr>
              <a:t>he main source of the new Albanian migration from Macedonia </a:t>
            </a:r>
            <a:r>
              <a:rPr lang="en-GB" sz="2200" dirty="0" smtClean="0">
                <a:latin typeface="Arial Narrow" pitchFamily="34" charset="0"/>
                <a:cs typeface="Arial" pitchFamily="34" charset="0"/>
              </a:rPr>
              <a:t>during these post-socialist decades has been the </a:t>
            </a:r>
            <a:r>
              <a:rPr lang="en-GB" sz="2200" u="sng" dirty="0" smtClean="0">
                <a:latin typeface="Arial Narrow" pitchFamily="34" charset="0"/>
                <a:cs typeface="Arial" pitchFamily="34" charset="0"/>
              </a:rPr>
              <a:t>family reunion</a:t>
            </a:r>
            <a:r>
              <a:rPr lang="en-GB" sz="2200" dirty="0" smtClean="0">
                <a:latin typeface="Arial Narrow" pitchFamily="34" charset="0"/>
                <a:cs typeface="Arial" pitchFamily="34" charset="0"/>
              </a:rPr>
              <a:t> and </a:t>
            </a:r>
            <a:r>
              <a:rPr lang="bg-BG" sz="2200" u="sng" dirty="0" smtClean="0">
                <a:latin typeface="Arial Narrow" pitchFamily="34" charset="0"/>
                <a:cs typeface="Arial" pitchFamily="34" charset="0"/>
              </a:rPr>
              <a:t>family formation</a:t>
            </a:r>
            <a:r>
              <a:rPr lang="bg-BG" sz="2200" dirty="0" smtClean="0">
                <a:latin typeface="Arial Narrow" pitchFamily="34" charset="0"/>
                <a:cs typeface="Arial" pitchFamily="34" charset="0"/>
              </a:rPr>
              <a:t>.</a:t>
            </a:r>
            <a:r>
              <a:rPr lang="en-US" sz="2200" dirty="0" smtClean="0">
                <a:latin typeface="Arial Narrow" pitchFamily="34" charset="0"/>
                <a:cs typeface="Arial" pitchFamily="34" charset="0"/>
              </a:rPr>
              <a:t> </a:t>
            </a:r>
            <a:endParaRPr lang="en-US" sz="2200" dirty="0" smtClean="0">
              <a:latin typeface="Arial Narrow" pitchFamily="34" charset="0"/>
            </a:endParaRPr>
          </a:p>
          <a:p>
            <a:r>
              <a:rPr lang="bg-BG" sz="2200" dirty="0" smtClean="0">
                <a:latin typeface="Arial Narrow" pitchFamily="34" charset="0"/>
              </a:rPr>
              <a:t>At the same time, </a:t>
            </a:r>
            <a:r>
              <a:rPr lang="bg-BG" sz="2200" u="sng" dirty="0" smtClean="0">
                <a:latin typeface="Arial Narrow" pitchFamily="34" charset="0"/>
              </a:rPr>
              <a:t>politically motivated migration</a:t>
            </a:r>
            <a:r>
              <a:rPr lang="bg-BG" sz="2200" dirty="0" smtClean="0">
                <a:latin typeface="Arial Narrow" pitchFamily="34" charset="0"/>
              </a:rPr>
              <a:t> started.</a:t>
            </a:r>
            <a:r>
              <a:rPr lang="en-US" sz="2200" dirty="0" smtClean="0">
                <a:latin typeface="Arial Narrow" pitchFamily="34" charset="0"/>
              </a:rPr>
              <a:t> T</a:t>
            </a:r>
            <a:r>
              <a:rPr lang="bg-BG" sz="2200" dirty="0" smtClean="0">
                <a:latin typeface="Arial Narrow" pitchFamily="34" charset="0"/>
              </a:rPr>
              <a:t>here was the arrival of thousands of </a:t>
            </a:r>
            <a:r>
              <a:rPr lang="en-US" sz="2200" dirty="0" smtClean="0">
                <a:latin typeface="Arial Narrow" pitchFamily="34" charset="0"/>
              </a:rPr>
              <a:t>Albanian </a:t>
            </a:r>
            <a:r>
              <a:rPr lang="bg-BG" sz="2200" dirty="0" smtClean="0">
                <a:latin typeface="Arial Narrow" pitchFamily="34" charset="0"/>
              </a:rPr>
              <a:t>refugees and asylum seekers</a:t>
            </a:r>
            <a:r>
              <a:rPr lang="en-US" sz="2200" dirty="0" smtClean="0">
                <a:latin typeface="Arial Narrow" pitchFamily="34" charset="0"/>
              </a:rPr>
              <a:t>. In fact, the asylum seeking became an important strategy for many Albanians to</a:t>
            </a:r>
            <a:r>
              <a:rPr lang="bg-BG" sz="2200" dirty="0" smtClean="0">
                <a:latin typeface="Arial Narrow" pitchFamily="34" charset="0"/>
              </a:rPr>
              <a:t> circumvented the policy of ‘three</a:t>
            </a:r>
            <a:r>
              <a:rPr lang="en-US" sz="2200" dirty="0" smtClean="0">
                <a:latin typeface="Arial Narrow" pitchFamily="34" charset="0"/>
              </a:rPr>
              <a:t>-</a:t>
            </a:r>
            <a:r>
              <a:rPr lang="bg-BG" sz="2200" dirty="0" smtClean="0">
                <a:latin typeface="Arial Narrow" pitchFamily="34" charset="0"/>
              </a:rPr>
              <a:t>circles’</a:t>
            </a:r>
            <a:r>
              <a:rPr lang="en-US" sz="2200" dirty="0" smtClean="0">
                <a:latin typeface="Arial Narrow" pitchFamily="34" charset="0"/>
              </a:rPr>
              <a:t> and to migrate in Switzerland. M</a:t>
            </a:r>
            <a:r>
              <a:rPr lang="bg-BG" sz="2200" dirty="0" smtClean="0">
                <a:latin typeface="Arial Narrow" pitchFamily="34" charset="0"/>
              </a:rPr>
              <a:t>any of </a:t>
            </a:r>
            <a:r>
              <a:rPr lang="en-US" sz="2200" dirty="0" smtClean="0">
                <a:latin typeface="Arial Narrow" pitchFamily="34" charset="0"/>
              </a:rPr>
              <a:t>them</a:t>
            </a:r>
            <a:r>
              <a:rPr lang="bg-BG" sz="2200" dirty="0" smtClean="0">
                <a:latin typeface="Arial Narrow" pitchFamily="34" charset="0"/>
              </a:rPr>
              <a:t> had family ties in Switzerland from labour migration</a:t>
            </a:r>
            <a:r>
              <a:rPr lang="en-US" sz="2200" dirty="0" smtClean="0">
                <a:latin typeface="Arial Narrow" pitchFamily="34" charset="0"/>
              </a:rPr>
              <a:t> previous periods</a:t>
            </a:r>
            <a:r>
              <a:rPr lang="bg-BG" sz="2200" dirty="0" smtClean="0">
                <a:latin typeface="Arial Narrow" pitchFamily="34" charset="0"/>
              </a:rPr>
              <a:t>.</a:t>
            </a:r>
            <a:r>
              <a:rPr lang="en-US" sz="2200" dirty="0" smtClean="0">
                <a:latin typeface="Arial Narrow" pitchFamily="34" charset="0"/>
              </a:rPr>
              <a:t> Claimants for refugee status were able to work under some conditions </a:t>
            </a:r>
            <a:r>
              <a:rPr lang="bg-BG" sz="2200" dirty="0" smtClean="0">
                <a:latin typeface="Arial Narrow" pitchFamily="34" charset="0"/>
              </a:rPr>
              <a:t>regulated by the canton</a:t>
            </a:r>
            <a:r>
              <a:rPr lang="en-US" sz="2200" dirty="0" smtClean="0">
                <a:latin typeface="Arial Narrow" pitchFamily="34" charset="0"/>
              </a:rPr>
              <a:t> (Gross 2006: 32). Some of my respondents also spoke of this: </a:t>
            </a:r>
            <a:endParaRPr lang="bg-BG" sz="2200" dirty="0" smtClean="0">
              <a:latin typeface="Arial Narrow" pitchFamily="34" charset="0"/>
            </a:endParaRPr>
          </a:p>
          <a:p>
            <a:r>
              <a:rPr lang="en-US" sz="2200" i="1" dirty="0" smtClean="0">
                <a:latin typeface="Arial Narrow" pitchFamily="34" charset="0"/>
              </a:rPr>
              <a:t>“I went to Switzerland in 1992. I was there registered as an asylum seeker and I worked as porter and façade maker. I left because of poverty. Then here in Macedonia there wasn’t work for the young people. And I decided to leave. I have many relatives there. I have an uncle who has lived in Switzerland since1968. My oldest brother – since 1984, and the other one – since 1991”.</a:t>
            </a:r>
            <a:endParaRPr lang="bg-BG" sz="2200" dirty="0">
              <a:latin typeface="Arial Narrow" pitchFamily="34" charset="0"/>
            </a:endParaRPr>
          </a:p>
        </p:txBody>
      </p:sp>
      <p:sp>
        <p:nvSpPr>
          <p:cNvPr id="4" name="Title 1"/>
          <p:cNvSpPr>
            <a:spLocks noGrp="1"/>
          </p:cNvSpPr>
          <p:nvPr>
            <p:ph type="title"/>
          </p:nvPr>
        </p:nvSpPr>
        <p:spPr>
          <a:xfrm>
            <a:off x="838200" y="0"/>
            <a:ext cx="8077200" cy="1066800"/>
          </a:xfrm>
        </p:spPr>
        <p:txBody>
          <a:bodyPr>
            <a:normAutofit/>
          </a:bodyPr>
          <a:lstStyle/>
          <a:p>
            <a:r>
              <a:rPr lang="en-US" sz="3000" dirty="0" smtClean="0">
                <a:latin typeface="Arial Narrow" pitchFamily="34" charset="0"/>
              </a:rPr>
              <a:t>The migrations of Albanians from Macedonia to </a:t>
            </a:r>
            <a:br>
              <a:rPr lang="en-US" sz="3000" dirty="0" smtClean="0">
                <a:latin typeface="Arial Narrow" pitchFamily="34" charset="0"/>
              </a:rPr>
            </a:br>
            <a:r>
              <a:rPr lang="en-US" sz="3000" u="sng" dirty="0" smtClean="0">
                <a:latin typeface="Arial Narrow" pitchFamily="34" charset="0"/>
              </a:rPr>
              <a:t>Switzerland: historical dynamics and characteristics</a:t>
            </a:r>
            <a:endParaRPr lang="bg-BG" sz="3000" u="sng" dirty="0">
              <a:latin typeface="Arial Narrow" pitchFamily="34" charset="0"/>
            </a:endParaRPr>
          </a:p>
        </p:txBody>
      </p:sp>
      <p:sp>
        <p:nvSpPr>
          <p:cNvPr id="6" name="Slide Number Placeholder 5"/>
          <p:cNvSpPr>
            <a:spLocks noGrp="1"/>
          </p:cNvSpPr>
          <p:nvPr>
            <p:ph type="sldNum" sz="quarter" idx="12"/>
          </p:nvPr>
        </p:nvSpPr>
        <p:spPr>
          <a:xfrm>
            <a:off x="8610600" y="152400"/>
            <a:ext cx="457200" cy="457200"/>
          </a:xfrm>
        </p:spPr>
        <p:txBody>
          <a:bodyPr/>
          <a:lstStyle/>
          <a:p>
            <a:fld id="{B6F15528-21DE-4FAA-801E-634DDDAF4B2B}" type="slidenum">
              <a:rPr lang="en-US" smtClean="0"/>
              <a:pPr/>
              <a:t>8</a:t>
            </a:fld>
            <a:endParaRPr lang="en-US"/>
          </a:p>
        </p:txBody>
      </p:sp>
    </p:spTree>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762000"/>
          </a:xfrm>
        </p:spPr>
        <p:txBody>
          <a:bodyPr>
            <a:normAutofit/>
          </a:bodyPr>
          <a:lstStyle/>
          <a:p>
            <a:r>
              <a:rPr lang="en-US" u="sng" dirty="0" smtClean="0">
                <a:latin typeface="Arial Narrow" pitchFamily="34" charset="0"/>
              </a:rPr>
              <a:t>Numbers</a:t>
            </a:r>
            <a:endParaRPr lang="bg-BG" u="sng" dirty="0">
              <a:latin typeface="Arial Narrow" pitchFamily="34" charset="0"/>
            </a:endParaRPr>
          </a:p>
        </p:txBody>
      </p:sp>
      <p:graphicFrame>
        <p:nvGraphicFramePr>
          <p:cNvPr id="7" name="Content Placeholder 6"/>
          <p:cNvGraphicFramePr>
            <a:graphicFrameLocks noGrp="1"/>
          </p:cNvGraphicFramePr>
          <p:nvPr>
            <p:ph sz="quarter" idx="1"/>
          </p:nvPr>
        </p:nvGraphicFramePr>
        <p:xfrm>
          <a:off x="228600" y="2133600"/>
          <a:ext cx="8686803" cy="2528048"/>
        </p:xfrm>
        <a:graphic>
          <a:graphicData uri="http://schemas.openxmlformats.org/drawingml/2006/table">
            <a:tbl>
              <a:tblPr/>
              <a:tblGrid>
                <a:gridCol w="1240209"/>
                <a:gridCol w="1241099"/>
                <a:gridCol w="1241099"/>
                <a:gridCol w="1241099"/>
                <a:gridCol w="1241099"/>
                <a:gridCol w="1241099"/>
                <a:gridCol w="1241099"/>
              </a:tblGrid>
              <a:tr h="591670">
                <a:tc gridSpan="3">
                  <a:txBody>
                    <a:bodyPr/>
                    <a:lstStyle/>
                    <a:p>
                      <a:pPr algn="ctr">
                        <a:lnSpc>
                          <a:spcPct val="115000"/>
                        </a:lnSpc>
                        <a:spcAft>
                          <a:spcPts val="0"/>
                        </a:spcAft>
                      </a:pPr>
                      <a:r>
                        <a:rPr lang="en-US" sz="2000" b="1" dirty="0" smtClean="0">
                          <a:latin typeface="Arial Narrow"/>
                          <a:ea typeface="Times New Roman"/>
                          <a:cs typeface="Times New Roman"/>
                        </a:rPr>
                        <a:t>Employed </a:t>
                      </a:r>
                      <a:r>
                        <a:rPr lang="en-US" sz="2000" b="1" baseline="0" dirty="0" smtClean="0">
                          <a:latin typeface="Arial Narrow"/>
                          <a:ea typeface="Times New Roman"/>
                          <a:cs typeface="Times New Roman"/>
                        </a:rPr>
                        <a:t>in Switzerland</a:t>
                      </a:r>
                      <a:endParaRPr lang="bg-BG" sz="20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bg-BG"/>
                    </a:p>
                  </a:txBody>
                  <a:tcPr/>
                </a:tc>
                <a:tc hMerge="1">
                  <a:txBody>
                    <a:bodyPr/>
                    <a:lstStyle/>
                    <a:p>
                      <a:endParaRPr lang="bg-BG"/>
                    </a:p>
                  </a:txBody>
                  <a:tcPr/>
                </a:tc>
                <a:tc gridSpan="2">
                  <a:txBody>
                    <a:bodyPr/>
                    <a:lstStyle/>
                    <a:p>
                      <a:pPr algn="ctr">
                        <a:lnSpc>
                          <a:spcPct val="115000"/>
                        </a:lnSpc>
                        <a:spcAft>
                          <a:spcPts val="0"/>
                        </a:spcAft>
                      </a:pPr>
                      <a:r>
                        <a:rPr lang="en-US" sz="2000" b="1" dirty="0" smtClean="0">
                          <a:latin typeface="Arial Narrow"/>
                          <a:ea typeface="Times New Roman"/>
                          <a:cs typeface="Times New Roman"/>
                        </a:rPr>
                        <a:t>Members of families</a:t>
                      </a:r>
                      <a:endParaRPr lang="bg-BG" sz="20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bg-BG"/>
                    </a:p>
                  </a:txBody>
                  <a:tcPr/>
                </a:tc>
                <a:tc gridSpan="2">
                  <a:txBody>
                    <a:bodyPr/>
                    <a:lstStyle/>
                    <a:p>
                      <a:pPr algn="ctr">
                        <a:lnSpc>
                          <a:spcPct val="115000"/>
                        </a:lnSpc>
                        <a:spcAft>
                          <a:spcPts val="0"/>
                        </a:spcAft>
                      </a:pPr>
                      <a:r>
                        <a:rPr lang="en-US" sz="2000" b="1" dirty="0" smtClean="0">
                          <a:latin typeface="Arial Narrow"/>
                          <a:ea typeface="Times New Roman"/>
                          <a:cs typeface="Times New Roman"/>
                        </a:rPr>
                        <a:t>Total</a:t>
                      </a:r>
                      <a:endParaRPr lang="bg-BG" sz="20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bg-BG"/>
                    </a:p>
                  </a:txBody>
                  <a:tcPr/>
                </a:tc>
              </a:tr>
              <a:tr h="537882">
                <a:tc>
                  <a:txBody>
                    <a:bodyPr/>
                    <a:lstStyle/>
                    <a:p>
                      <a:pPr algn="ctr">
                        <a:lnSpc>
                          <a:spcPct val="115000"/>
                        </a:lnSpc>
                        <a:spcAft>
                          <a:spcPts val="0"/>
                        </a:spcAft>
                      </a:pPr>
                      <a:r>
                        <a:rPr lang="bg-BG" sz="1800" b="1" dirty="0" smtClean="0">
                          <a:latin typeface="Arial Narrow"/>
                          <a:ea typeface="Times New Roman"/>
                          <a:cs typeface="Times New Roman"/>
                        </a:rPr>
                        <a:t>1971</a:t>
                      </a:r>
                      <a:endParaRPr lang="bg-BG" sz="18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bg-BG" sz="1800" b="1" dirty="0" smtClean="0">
                          <a:latin typeface="Arial Narrow"/>
                          <a:ea typeface="Times New Roman"/>
                          <a:cs typeface="Times New Roman"/>
                        </a:rPr>
                        <a:t>1981</a:t>
                      </a:r>
                      <a:endParaRPr lang="bg-BG" sz="18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bg-BG" sz="1800" b="1" dirty="0" smtClean="0">
                          <a:latin typeface="Arial Narrow"/>
                          <a:ea typeface="Times New Roman"/>
                          <a:cs typeface="Times New Roman"/>
                        </a:rPr>
                        <a:t>1994</a:t>
                      </a:r>
                      <a:endParaRPr lang="bg-BG" sz="18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bg-BG" sz="1800" b="1" dirty="0" smtClean="0">
                          <a:latin typeface="Arial Narrow"/>
                          <a:ea typeface="Times New Roman"/>
                          <a:cs typeface="Times New Roman"/>
                        </a:rPr>
                        <a:t>1981</a:t>
                      </a:r>
                      <a:endParaRPr lang="bg-BG" sz="18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bg-BG" sz="1800" b="1" dirty="0" smtClean="0">
                          <a:latin typeface="Arial Narrow"/>
                          <a:ea typeface="Times New Roman"/>
                          <a:cs typeface="Times New Roman"/>
                        </a:rPr>
                        <a:t>1994</a:t>
                      </a:r>
                      <a:endParaRPr lang="bg-BG" sz="18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bg-BG" sz="1800" b="1" dirty="0" smtClean="0">
                          <a:latin typeface="Arial Narrow"/>
                          <a:ea typeface="Times New Roman"/>
                          <a:cs typeface="Times New Roman"/>
                        </a:rPr>
                        <a:t>1981</a:t>
                      </a:r>
                      <a:endParaRPr lang="bg-BG" sz="18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bg-BG" sz="1800" b="1" dirty="0" smtClean="0">
                          <a:latin typeface="Arial Narrow"/>
                          <a:ea typeface="Times New Roman"/>
                          <a:cs typeface="Times New Roman"/>
                        </a:rPr>
                        <a:t>1994</a:t>
                      </a:r>
                      <a:endParaRPr lang="bg-BG" sz="18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699248">
                <a:tc>
                  <a:txBody>
                    <a:bodyPr/>
                    <a:lstStyle/>
                    <a:p>
                      <a:pPr algn="r">
                        <a:lnSpc>
                          <a:spcPct val="115000"/>
                        </a:lnSpc>
                        <a:spcAft>
                          <a:spcPts val="0"/>
                        </a:spcAft>
                      </a:pPr>
                      <a:r>
                        <a:rPr lang="bg-BG" sz="2400" dirty="0">
                          <a:latin typeface="Arial Narrow"/>
                          <a:ea typeface="Times New Roman"/>
                          <a:cs typeface="Times New Roman"/>
                        </a:rPr>
                        <a:t>857</a:t>
                      </a:r>
                      <a:endParaRPr lang="bg-BG"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bg-BG" sz="2400" dirty="0">
                          <a:latin typeface="Arial Narrow"/>
                          <a:ea typeface="Times New Roman"/>
                          <a:cs typeface="Times New Roman"/>
                        </a:rPr>
                        <a:t>5.476</a:t>
                      </a:r>
                      <a:endParaRPr lang="bg-BG"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bg-BG" sz="2400" dirty="0">
                          <a:latin typeface="Arial Narrow"/>
                          <a:ea typeface="Times New Roman"/>
                          <a:cs typeface="Times New Roman"/>
                        </a:rPr>
                        <a:t>12.193</a:t>
                      </a:r>
                      <a:endParaRPr lang="bg-BG"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bg-BG" sz="2400" dirty="0">
                          <a:latin typeface="Arial Narrow"/>
                          <a:ea typeface="Times New Roman"/>
                          <a:cs typeface="Times New Roman"/>
                        </a:rPr>
                        <a:t>809</a:t>
                      </a:r>
                      <a:endParaRPr lang="bg-BG"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bg-BG" sz="2400" dirty="0">
                          <a:latin typeface="Arial Narrow"/>
                          <a:ea typeface="Times New Roman"/>
                          <a:cs typeface="Times New Roman"/>
                        </a:rPr>
                        <a:t>11.582</a:t>
                      </a:r>
                      <a:endParaRPr lang="bg-BG"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bg-BG" sz="2400" dirty="0">
                          <a:latin typeface="Arial Narrow"/>
                          <a:ea typeface="Times New Roman"/>
                          <a:cs typeface="Times New Roman"/>
                        </a:rPr>
                        <a:t>6.285</a:t>
                      </a:r>
                      <a:endParaRPr lang="bg-BG"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bg-BG" sz="2400" dirty="0">
                          <a:latin typeface="Arial Narrow"/>
                          <a:ea typeface="Times New Roman"/>
                          <a:cs typeface="Times New Roman"/>
                        </a:rPr>
                        <a:t>23.775</a:t>
                      </a:r>
                      <a:endParaRPr lang="bg-BG"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9248">
                <a:tc>
                  <a:txBody>
                    <a:bodyPr/>
                    <a:lstStyle/>
                    <a:p>
                      <a:pPr algn="r">
                        <a:lnSpc>
                          <a:spcPct val="115000"/>
                        </a:lnSpc>
                        <a:spcAft>
                          <a:spcPts val="0"/>
                        </a:spcAft>
                      </a:pPr>
                      <a:endParaRPr lang="bg-BG"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2400" dirty="0" smtClean="0">
                          <a:latin typeface="Calibri"/>
                          <a:ea typeface="Times New Roman"/>
                          <a:cs typeface="Times New Roman"/>
                        </a:rPr>
                        <a:t>87 %</a:t>
                      </a:r>
                      <a:endParaRPr lang="bg-BG"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2400" dirty="0" smtClean="0">
                          <a:latin typeface="Calibri"/>
                          <a:ea typeface="Times New Roman"/>
                          <a:cs typeface="Times New Roman"/>
                        </a:rPr>
                        <a:t>51 %</a:t>
                      </a:r>
                      <a:endParaRPr lang="bg-BG"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2400" dirty="0" smtClean="0">
                          <a:latin typeface="Calibri"/>
                          <a:ea typeface="Times New Roman"/>
                          <a:cs typeface="Times New Roman"/>
                        </a:rPr>
                        <a:t>13 %</a:t>
                      </a:r>
                      <a:endParaRPr lang="bg-BG"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2400" dirty="0" smtClean="0">
                          <a:latin typeface="Calibri"/>
                          <a:ea typeface="Times New Roman"/>
                          <a:cs typeface="Times New Roman"/>
                        </a:rPr>
                        <a:t>49 %</a:t>
                      </a:r>
                      <a:endParaRPr lang="bg-BG"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2400" dirty="0" smtClean="0">
                          <a:latin typeface="Calibri"/>
                          <a:ea typeface="Times New Roman"/>
                          <a:cs typeface="Times New Roman"/>
                        </a:rPr>
                        <a:t>100 %</a:t>
                      </a:r>
                      <a:endParaRPr lang="bg-BG"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2400" dirty="0" smtClean="0">
                          <a:latin typeface="Calibri"/>
                          <a:ea typeface="Times New Roman"/>
                          <a:cs typeface="Times New Roman"/>
                        </a:rPr>
                        <a:t>100%</a:t>
                      </a:r>
                      <a:endParaRPr lang="bg-BG"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TextBox 8"/>
          <p:cNvSpPr txBox="1"/>
          <p:nvPr/>
        </p:nvSpPr>
        <p:spPr>
          <a:xfrm>
            <a:off x="838200" y="4876800"/>
            <a:ext cx="6934200" cy="400110"/>
          </a:xfrm>
          <a:prstGeom prst="rect">
            <a:avLst/>
          </a:prstGeom>
          <a:noFill/>
        </p:spPr>
        <p:txBody>
          <a:bodyPr wrap="square" rtlCol="0">
            <a:spAutoFit/>
          </a:bodyPr>
          <a:lstStyle/>
          <a:p>
            <a:r>
              <a:rPr lang="en-US" sz="2000" dirty="0" smtClean="0">
                <a:latin typeface="Arial Narrow" pitchFamily="34" charset="0"/>
              </a:rPr>
              <a:t>* Data summarized by V. </a:t>
            </a:r>
            <a:r>
              <a:rPr lang="en-US" sz="2000" dirty="0" err="1" smtClean="0">
                <a:latin typeface="Arial Narrow" pitchFamily="34" charset="0"/>
              </a:rPr>
              <a:t>Janeska</a:t>
            </a:r>
            <a:r>
              <a:rPr lang="en-US" sz="2000" dirty="0" smtClean="0">
                <a:latin typeface="Arial Narrow" pitchFamily="34" charset="0"/>
              </a:rPr>
              <a:t> (2001: 214) </a:t>
            </a:r>
            <a:endParaRPr lang="bg-BG" sz="2000" dirty="0">
              <a:latin typeface="Arial Narrow" pitchFamily="34" charset="0"/>
            </a:endParaRPr>
          </a:p>
        </p:txBody>
      </p:sp>
      <p:sp>
        <p:nvSpPr>
          <p:cNvPr id="10" name="TextBox 9"/>
          <p:cNvSpPr txBox="1"/>
          <p:nvPr/>
        </p:nvSpPr>
        <p:spPr>
          <a:xfrm>
            <a:off x="838200" y="1219200"/>
            <a:ext cx="6934200" cy="477054"/>
          </a:xfrm>
          <a:prstGeom prst="rect">
            <a:avLst/>
          </a:prstGeom>
          <a:noFill/>
        </p:spPr>
        <p:txBody>
          <a:bodyPr wrap="square" rtlCol="0">
            <a:spAutoFit/>
          </a:bodyPr>
          <a:lstStyle/>
          <a:p>
            <a:r>
              <a:rPr lang="en-US" sz="2500" b="1" dirty="0" smtClean="0">
                <a:latin typeface="Arial Narrow" pitchFamily="34" charset="0"/>
              </a:rPr>
              <a:t>Macedonian citizens in Switzerland </a:t>
            </a:r>
            <a:endParaRPr lang="bg-BG" sz="2500" b="1" dirty="0">
              <a:latin typeface="Arial Narrow" pitchFamily="34" charset="0"/>
            </a:endParaRPr>
          </a:p>
        </p:txBody>
      </p:sp>
      <p:sp>
        <p:nvSpPr>
          <p:cNvPr id="8" name="Slide Number Placeholder 7"/>
          <p:cNvSpPr>
            <a:spLocks noGrp="1"/>
          </p:cNvSpPr>
          <p:nvPr>
            <p:ph type="sldNum" sz="quarter" idx="12"/>
          </p:nvPr>
        </p:nvSpPr>
        <p:spPr>
          <a:xfrm>
            <a:off x="8534400" y="152400"/>
            <a:ext cx="457200" cy="457200"/>
          </a:xfrm>
        </p:spPr>
        <p:txBody>
          <a:bodyPr/>
          <a:lstStyle/>
          <a:p>
            <a:fld id="{B6F15528-21DE-4FAA-801E-634DDDAF4B2B}" type="slidenum">
              <a:rPr lang="en-US" smtClean="0"/>
              <a:pPr/>
              <a:t>9</a:t>
            </a:fld>
            <a:endParaRPr lang="en-US"/>
          </a:p>
        </p:txBody>
      </p:sp>
    </p:spTree>
  </p:cSld>
  <p:clrMapOvr>
    <a:masterClrMapping/>
  </p:clrMapOvr>
  <p:transition spd="med">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Custom 1">
      <a:dk1>
        <a:sysClr val="windowText" lastClr="000000"/>
      </a:dk1>
      <a:lt1>
        <a:sysClr val="window" lastClr="FFFFFF"/>
      </a:lt1>
      <a:dk2>
        <a:srgbClr val="000000"/>
      </a:dk2>
      <a:lt2>
        <a:srgbClr val="F8F8F8"/>
      </a:lt2>
      <a:accent1>
        <a:srgbClr val="600000"/>
      </a:accent1>
      <a:accent2>
        <a:srgbClr val="7F7F7F"/>
      </a:accent2>
      <a:accent3>
        <a:srgbClr val="969696"/>
      </a:accent3>
      <a:accent4>
        <a:srgbClr val="808080"/>
      </a:accent4>
      <a:accent5>
        <a:srgbClr val="5F5F5F"/>
      </a:accent5>
      <a:accent6>
        <a:srgbClr val="4D4D4D"/>
      </a:accent6>
      <a:hlink>
        <a:srgbClr val="5F5F5F"/>
      </a:hlink>
      <a:folHlink>
        <a:srgbClr val="919191"/>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981</TotalTime>
  <Words>3847</Words>
  <Application>Microsoft Office PowerPoint</Application>
  <PresentationFormat>On-screen Show (4:3)</PresentationFormat>
  <Paragraphs>247</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Equity</vt:lpstr>
      <vt:lpstr>Migration and translocality: The Albanians from Macedonia between receiving Swiss society and local community of origin</vt:lpstr>
      <vt:lpstr>Introduction</vt:lpstr>
      <vt:lpstr>Theoretical notes</vt:lpstr>
      <vt:lpstr>Sources and Methodology</vt:lpstr>
      <vt:lpstr>The migrations of Albanians from Macedonia to Switzerland: historical dynamics and characteristics</vt:lpstr>
      <vt:lpstr>The migrations of Albanians from Macedonia to Switzerland: historical dynamics and characteristics</vt:lpstr>
      <vt:lpstr>The migrations of Albanians from Macedonia to  Switzerland: historical dynamics and characteristics</vt:lpstr>
      <vt:lpstr>The migrations of Albanians from Macedonia to  Switzerland: historical dynamics and characteristics</vt:lpstr>
      <vt:lpstr>Numbers</vt:lpstr>
      <vt:lpstr>Numbers</vt:lpstr>
      <vt:lpstr>Slide 11</vt:lpstr>
      <vt:lpstr>Slide 12</vt:lpstr>
      <vt:lpstr>Migration networks,  transnational practices and locality</vt:lpstr>
      <vt:lpstr>Migration networks,  transnational practices and locality</vt:lpstr>
      <vt:lpstr>Migration networks,  transnational practices and locality</vt:lpstr>
      <vt:lpstr>Migration networks,  transnational practices and locality</vt:lpstr>
      <vt:lpstr>Migration networks,  transnational practices and locality</vt:lpstr>
      <vt:lpstr>Slide 18</vt:lpstr>
      <vt:lpstr>Slide 19</vt:lpstr>
      <vt:lpstr>Migration networks,  transnational practices and locality</vt:lpstr>
      <vt:lpstr>Migration networks,  transnational practices and locality</vt:lpstr>
      <vt:lpstr>Migration networks,  transnational practices and locality</vt:lpstr>
      <vt:lpstr>Migration networks,  transnational practices and locality</vt:lpstr>
      <vt:lpstr>Migration networks,  transnational practices and locality</vt:lpstr>
      <vt:lpstr>Migration networks,  transnational practices and locality</vt:lpstr>
      <vt:lpstr>Migration networks,  transnational practices and locality</vt:lpstr>
      <vt:lpstr>Migration networks,  transnational practices and locality</vt:lpstr>
      <vt:lpstr>Migration networks,  transnational practices and locality</vt:lpstr>
      <vt:lpstr>Migration networks,  transnational practices and locality</vt:lpstr>
      <vt:lpstr>Migration networks,  transnational practices and locality</vt:lpstr>
      <vt:lpstr>Migration networks,  transnational practices and locality</vt:lpstr>
      <vt:lpstr>Conclusion</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Drakusa</dc:creator>
  <cp:lastModifiedBy>Drakusa</cp:lastModifiedBy>
  <cp:revision>81</cp:revision>
  <dcterms:created xsi:type="dcterms:W3CDTF">2006-08-16T00:00:00Z</dcterms:created>
  <dcterms:modified xsi:type="dcterms:W3CDTF">2014-02-14T13:15:38Z</dcterms:modified>
</cp:coreProperties>
</file>